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256" r:id="rId2"/>
    <p:sldId id="519" r:id="rId3"/>
    <p:sldId id="524" r:id="rId4"/>
    <p:sldId id="513" r:id="rId5"/>
    <p:sldId id="516" r:id="rId6"/>
    <p:sldId id="515" r:id="rId7"/>
    <p:sldId id="518" r:id="rId8"/>
    <p:sldId id="517" r:id="rId9"/>
    <p:sldId id="522" r:id="rId10"/>
    <p:sldId id="520" r:id="rId11"/>
    <p:sldId id="521" r:id="rId12"/>
    <p:sldId id="514" r:id="rId13"/>
    <p:sldId id="523" r:id="rId14"/>
    <p:sldId id="258"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E75"/>
    <a:srgbClr val="093C71"/>
    <a:srgbClr val="018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p:cViewPr varScale="1">
        <p:scale>
          <a:sx n="113" d="100"/>
          <a:sy n="113" d="100"/>
        </p:scale>
        <p:origin x="15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5441AC9-4723-4CD8-A989-67072B8BAE91}" type="datetimeFigureOut">
              <a:rPr lang="es-MX" smtClean="0"/>
              <a:t>10/12/2024</a:t>
            </a:fld>
            <a:endParaRPr lang="es-MX"/>
          </a:p>
        </p:txBody>
      </p:sp>
      <p:sp>
        <p:nvSpPr>
          <p:cNvPr id="4" name="Marcador de imagen d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A671C97-B6C3-43F1-9137-1643CFE9166C}" type="slidenum">
              <a:rPr lang="es-MX" smtClean="0"/>
              <a:t>‹Nº›</a:t>
            </a:fld>
            <a:endParaRPr lang="es-MX"/>
          </a:p>
        </p:txBody>
      </p:sp>
    </p:spTree>
    <p:extLst>
      <p:ext uri="{BB962C8B-B14F-4D97-AF65-F5344CB8AC3E}">
        <p14:creationId xmlns:p14="http://schemas.microsoft.com/office/powerpoint/2010/main" val="57710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7E73CD-2664-3E48-A52F-A3EAAC19F1F5}"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7946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7E73CD-2664-3E48-A52F-A3EAAC19F1F5}"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267598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7E73CD-2664-3E48-A52F-A3EAAC19F1F5}"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3860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7E73CD-2664-3E48-A52F-A3EAAC19F1F5}"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407651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57E73CD-2664-3E48-A52F-A3EAAC19F1F5}"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196321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57E73CD-2664-3E48-A52F-A3EAAC19F1F5}" type="datetimeFigureOut">
              <a:rPr lang="es-CL" smtClean="0"/>
              <a:t>10-12-2024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422492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57E73CD-2664-3E48-A52F-A3EAAC19F1F5}" type="datetimeFigureOut">
              <a:rPr lang="es-CL" smtClean="0"/>
              <a:t>10-12-2024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240881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57E73CD-2664-3E48-A52F-A3EAAC19F1F5}" type="datetimeFigureOut">
              <a:rPr lang="es-CL" smtClean="0"/>
              <a:t>10-12-2024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67296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E73CD-2664-3E48-A52F-A3EAAC19F1F5}" type="datetimeFigureOut">
              <a:rPr lang="es-CL" smtClean="0"/>
              <a:t>10-12-2024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316378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7E73CD-2664-3E48-A52F-A3EAAC19F1F5}" type="datetimeFigureOut">
              <a:rPr lang="es-CL" smtClean="0"/>
              <a:t>10-12-2024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174921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7E73CD-2664-3E48-A52F-A3EAAC19F1F5}" type="datetimeFigureOut">
              <a:rPr lang="es-CL" smtClean="0"/>
              <a:t>10-12-2024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3B8E3D-93D4-8043-BA5B-42209E1EE3D1}" type="slidenum">
              <a:rPr lang="es-CL" smtClean="0"/>
              <a:t>‹Nº›</a:t>
            </a:fld>
            <a:endParaRPr lang="es-CL"/>
          </a:p>
        </p:txBody>
      </p:sp>
    </p:spTree>
    <p:extLst>
      <p:ext uri="{BB962C8B-B14F-4D97-AF65-F5344CB8AC3E}">
        <p14:creationId xmlns:p14="http://schemas.microsoft.com/office/powerpoint/2010/main" val="176275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E73CD-2664-3E48-A52F-A3EAAC19F1F5}" type="datetimeFigureOut">
              <a:rPr lang="es-CL" smtClean="0"/>
              <a:t>10-12-2024</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B8E3D-93D4-8043-BA5B-42209E1EE3D1}" type="slidenum">
              <a:rPr lang="es-CL" smtClean="0"/>
              <a:t>‹Nº›</a:t>
            </a:fld>
            <a:endParaRPr lang="es-CL"/>
          </a:p>
        </p:txBody>
      </p:sp>
    </p:spTree>
    <p:extLst>
      <p:ext uri="{BB962C8B-B14F-4D97-AF65-F5344CB8AC3E}">
        <p14:creationId xmlns:p14="http://schemas.microsoft.com/office/powerpoint/2010/main" val="1024100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A947FE5-E45C-E191-4055-881021F878F6}"/>
              </a:ext>
            </a:extLst>
          </p:cNvPr>
          <p:cNvSpPr txBox="1"/>
          <p:nvPr/>
        </p:nvSpPr>
        <p:spPr>
          <a:xfrm>
            <a:off x="1430755" y="2306585"/>
            <a:ext cx="6282489" cy="830997"/>
          </a:xfrm>
          <a:prstGeom prst="rect">
            <a:avLst/>
          </a:prstGeom>
          <a:noFill/>
        </p:spPr>
        <p:txBody>
          <a:bodyPr wrap="none" rtlCol="0">
            <a:spAutoFit/>
          </a:bodyPr>
          <a:lstStyle/>
          <a:p>
            <a:pPr algn="ctr"/>
            <a:r>
              <a:rPr lang="es-ES" altLang="es-ES_tradnl" sz="4800" b="1" dirty="0">
                <a:solidFill>
                  <a:srgbClr val="244E75"/>
                </a:solidFill>
                <a:latin typeface="Arial" panose="020B0604020202020204" pitchFamily="34" charset="0"/>
                <a:ea typeface="gobCL-Heavy" pitchFamily="2" charset="77"/>
                <a:cs typeface="Arial" panose="020B0604020202020204" pitchFamily="34" charset="0"/>
              </a:rPr>
              <a:t>Unidad Lista Espera </a:t>
            </a:r>
          </a:p>
        </p:txBody>
      </p:sp>
      <p:sp>
        <p:nvSpPr>
          <p:cNvPr id="2" name="CuadroTexto 1">
            <a:extLst>
              <a:ext uri="{FF2B5EF4-FFF2-40B4-BE49-F238E27FC236}">
                <a16:creationId xmlns:a16="http://schemas.microsoft.com/office/drawing/2014/main" id="{64207840-0CB6-1B61-C65A-E0257151BF30}"/>
              </a:ext>
            </a:extLst>
          </p:cNvPr>
          <p:cNvSpPr txBox="1"/>
          <p:nvPr/>
        </p:nvSpPr>
        <p:spPr>
          <a:xfrm>
            <a:off x="8113248" y="5743517"/>
            <a:ext cx="774571" cy="230832"/>
          </a:xfrm>
          <a:prstGeom prst="rect">
            <a:avLst/>
          </a:prstGeom>
          <a:noFill/>
        </p:spPr>
        <p:txBody>
          <a:bodyPr wrap="none" rtlCol="0">
            <a:spAutoFit/>
          </a:bodyPr>
          <a:lstStyle/>
          <a:p>
            <a:pPr algn="ctr"/>
            <a:r>
              <a:rPr lang="es-ES" altLang="es-ES_tradnl" sz="900" dirty="0">
                <a:solidFill>
                  <a:schemeClr val="bg1"/>
                </a:solidFill>
                <a:latin typeface="Arial" panose="020B0604020202020204" pitchFamily="34" charset="0"/>
                <a:ea typeface="gobCL-Heavy" pitchFamily="2" charset="77"/>
                <a:cs typeface="Arial" panose="020B0604020202020204" pitchFamily="34" charset="0"/>
              </a:rPr>
              <a:t>09-12-2024</a:t>
            </a:r>
          </a:p>
        </p:txBody>
      </p:sp>
      <p:sp>
        <p:nvSpPr>
          <p:cNvPr id="3" name="CuadroTexto 2">
            <a:extLst>
              <a:ext uri="{FF2B5EF4-FFF2-40B4-BE49-F238E27FC236}">
                <a16:creationId xmlns:a16="http://schemas.microsoft.com/office/drawing/2014/main" id="{13464E06-65FD-9776-0641-8619EE362AA5}"/>
              </a:ext>
            </a:extLst>
          </p:cNvPr>
          <p:cNvSpPr txBox="1"/>
          <p:nvPr/>
        </p:nvSpPr>
        <p:spPr>
          <a:xfrm>
            <a:off x="2634614" y="3406577"/>
            <a:ext cx="3874779" cy="584775"/>
          </a:xfrm>
          <a:prstGeom prst="rect">
            <a:avLst/>
          </a:prstGeom>
          <a:noFill/>
        </p:spPr>
        <p:txBody>
          <a:bodyPr wrap="none" rtlCol="0">
            <a:spAutoFit/>
          </a:bodyPr>
          <a:lstStyle/>
          <a:p>
            <a:pPr algn="ctr"/>
            <a:r>
              <a:rPr lang="es-ES" altLang="es-ES_tradnl" sz="3200" dirty="0">
                <a:solidFill>
                  <a:schemeClr val="bg1"/>
                </a:solidFill>
                <a:latin typeface="Arial" panose="020B0604020202020204" pitchFamily="34" charset="0"/>
                <a:ea typeface="gobCL-Heavy" pitchFamily="2" charset="77"/>
                <a:cs typeface="Arial" panose="020B0604020202020204" pitchFamily="34" charset="0"/>
              </a:rPr>
              <a:t>Comité Lista Espera</a:t>
            </a:r>
          </a:p>
        </p:txBody>
      </p:sp>
    </p:spTree>
    <p:extLst>
      <p:ext uri="{BB962C8B-B14F-4D97-AF65-F5344CB8AC3E}">
        <p14:creationId xmlns:p14="http://schemas.microsoft.com/office/powerpoint/2010/main" val="255413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2EBC89-8713-60C1-A737-F5F0E9B2D0F8}"/>
            </a:ext>
          </a:extLst>
        </p:cNvPr>
        <p:cNvGrpSpPr/>
        <p:nvPr/>
      </p:nvGrpSpPr>
      <p:grpSpPr>
        <a:xfrm>
          <a:off x="0" y="0"/>
          <a:ext cx="0" cy="0"/>
          <a:chOff x="0" y="0"/>
          <a:chExt cx="0" cy="0"/>
        </a:xfrm>
      </p:grpSpPr>
      <p:sp>
        <p:nvSpPr>
          <p:cNvPr id="2" name="Título 10">
            <a:extLst>
              <a:ext uri="{FF2B5EF4-FFF2-40B4-BE49-F238E27FC236}">
                <a16:creationId xmlns:a16="http://schemas.microsoft.com/office/drawing/2014/main" id="{70C59F6F-A19E-968F-B2D5-8E29C61DC5F4}"/>
              </a:ext>
            </a:extLst>
          </p:cNvPr>
          <p:cNvSpPr>
            <a:spLocks/>
          </p:cNvSpPr>
          <p:nvPr/>
        </p:nvSpPr>
        <p:spPr bwMode="auto">
          <a:xfrm>
            <a:off x="172228" y="236325"/>
            <a:ext cx="6922839"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000" b="1">
                <a:solidFill>
                  <a:srgbClr val="FFFFFF"/>
                </a:solidFill>
                <a:latin typeface="Arial" panose="020B0604020202020204" pitchFamily="34" charset="0"/>
                <a:cs typeface="Arial" panose="020B0604020202020204" pitchFamily="34" charset="0"/>
                <a:sym typeface="Verdana Bold"/>
              </a:rPr>
              <a:t>Causal 11 – </a:t>
            </a:r>
            <a:r>
              <a:rPr lang="es-ES_tradnl" sz="3000">
                <a:solidFill>
                  <a:srgbClr val="FFFFFF"/>
                </a:solidFill>
                <a:latin typeface="Arial" panose="020B0604020202020204" pitchFamily="34" charset="0"/>
                <a:cs typeface="Arial" panose="020B0604020202020204" pitchFamily="34" charset="0"/>
                <a:sym typeface="Verdana Bold"/>
              </a:rPr>
              <a:t>Contacto No Corresponde</a:t>
            </a:r>
            <a:endParaRPr lang="es-CL" sz="3000" dirty="0">
              <a:solidFill>
                <a:prstClr val="white"/>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424FF30-1BA4-B7FC-8524-5D81F4D877FB}"/>
              </a:ext>
            </a:extLst>
          </p:cNvPr>
          <p:cNvPicPr>
            <a:picLocks noChangeAspect="1"/>
          </p:cNvPicPr>
          <p:nvPr/>
        </p:nvPicPr>
        <p:blipFill>
          <a:blip r:embed="rId3"/>
          <a:stretch>
            <a:fillRect/>
          </a:stretch>
        </p:blipFill>
        <p:spPr>
          <a:xfrm>
            <a:off x="67733" y="1362728"/>
            <a:ext cx="8966200" cy="4674005"/>
          </a:xfrm>
          <a:prstGeom prst="rect">
            <a:avLst/>
          </a:prstGeom>
        </p:spPr>
      </p:pic>
    </p:spTree>
    <p:extLst>
      <p:ext uri="{BB962C8B-B14F-4D97-AF65-F5344CB8AC3E}">
        <p14:creationId xmlns:p14="http://schemas.microsoft.com/office/powerpoint/2010/main" val="165164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374DBA6-085A-68E2-1CE0-8DFA831C03B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113B816-0FB7-D456-E8C9-B718F6AE701E}"/>
              </a:ext>
            </a:extLst>
          </p:cNvPr>
          <p:cNvPicPr>
            <a:picLocks noChangeAspect="1"/>
          </p:cNvPicPr>
          <p:nvPr/>
        </p:nvPicPr>
        <p:blipFill>
          <a:blip r:embed="rId3"/>
          <a:stretch>
            <a:fillRect/>
          </a:stretch>
        </p:blipFill>
        <p:spPr>
          <a:xfrm>
            <a:off x="233715" y="1083733"/>
            <a:ext cx="4068650" cy="5291667"/>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4" name="Título 10">
            <a:extLst>
              <a:ext uri="{FF2B5EF4-FFF2-40B4-BE49-F238E27FC236}">
                <a16:creationId xmlns:a16="http://schemas.microsoft.com/office/drawing/2014/main" id="{03EAB174-DB39-5B60-FDE6-CD4FFA25A8A0}"/>
              </a:ext>
            </a:extLst>
          </p:cNvPr>
          <p:cNvSpPr>
            <a:spLocks/>
          </p:cNvSpPr>
          <p:nvPr/>
        </p:nvSpPr>
        <p:spPr bwMode="auto">
          <a:xfrm>
            <a:off x="172228" y="236325"/>
            <a:ext cx="6922839"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000" b="1" dirty="0">
                <a:solidFill>
                  <a:srgbClr val="FFFFFF"/>
                </a:solidFill>
                <a:latin typeface="Arial" panose="020B0604020202020204" pitchFamily="34" charset="0"/>
                <a:cs typeface="Arial" panose="020B0604020202020204" pitchFamily="34" charset="0"/>
                <a:sym typeface="Verdana Bold"/>
              </a:rPr>
              <a:t>Causal 11 – </a:t>
            </a:r>
            <a:r>
              <a:rPr lang="es-ES_tradnl" sz="3000" dirty="0">
                <a:solidFill>
                  <a:srgbClr val="FFFFFF"/>
                </a:solidFill>
                <a:latin typeface="Arial" panose="020B0604020202020204" pitchFamily="34" charset="0"/>
                <a:cs typeface="Arial" panose="020B0604020202020204" pitchFamily="34" charset="0"/>
                <a:sym typeface="Verdana Bold"/>
              </a:rPr>
              <a:t>Contacto No Corresponde</a:t>
            </a:r>
            <a:endParaRPr lang="es-CL" sz="3000" dirty="0">
              <a:solidFill>
                <a:prstClr val="white"/>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4E14A78-59E2-C4D4-DA39-89DAF538B74D}"/>
              </a:ext>
            </a:extLst>
          </p:cNvPr>
          <p:cNvPicPr>
            <a:picLocks noChangeAspect="1"/>
          </p:cNvPicPr>
          <p:nvPr/>
        </p:nvPicPr>
        <p:blipFill>
          <a:blip r:embed="rId4"/>
          <a:stretch>
            <a:fillRect/>
          </a:stretch>
        </p:blipFill>
        <p:spPr>
          <a:xfrm>
            <a:off x="4572000" y="1083733"/>
            <a:ext cx="4074704" cy="5291667"/>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2233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BB7761-EEDB-B41F-7919-1122A986301B}"/>
            </a:ext>
          </a:extLst>
        </p:cNvPr>
        <p:cNvGrpSpPr/>
        <p:nvPr/>
      </p:nvGrpSpPr>
      <p:grpSpPr>
        <a:xfrm>
          <a:off x="0" y="0"/>
          <a:ext cx="0" cy="0"/>
          <a:chOff x="0" y="0"/>
          <a:chExt cx="0" cy="0"/>
        </a:xfrm>
      </p:grpSpPr>
      <p:sp>
        <p:nvSpPr>
          <p:cNvPr id="2" name="Título 10">
            <a:extLst>
              <a:ext uri="{FF2B5EF4-FFF2-40B4-BE49-F238E27FC236}">
                <a16:creationId xmlns:a16="http://schemas.microsoft.com/office/drawing/2014/main" id="{7E269E02-A49E-7EEB-D247-CD90D99DC7FF}"/>
              </a:ext>
            </a:extLst>
          </p:cNvPr>
          <p:cNvSpPr>
            <a:spLocks/>
          </p:cNvSpPr>
          <p:nvPr/>
        </p:nvSpPr>
        <p:spPr bwMode="auto">
          <a:xfrm>
            <a:off x="172228" y="236325"/>
            <a:ext cx="6719639"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200" b="1" dirty="0">
                <a:solidFill>
                  <a:srgbClr val="FFFFFF"/>
                </a:solidFill>
                <a:latin typeface="Arial" panose="020B0604020202020204" pitchFamily="34" charset="0"/>
                <a:cs typeface="Arial" panose="020B0604020202020204" pitchFamily="34" charset="0"/>
                <a:sym typeface="Verdana Bold"/>
              </a:rPr>
              <a:t>Causal 13 – </a:t>
            </a:r>
            <a:r>
              <a:rPr lang="es-ES_tradnl" sz="3200" dirty="0">
                <a:solidFill>
                  <a:srgbClr val="FFFFFF"/>
                </a:solidFill>
                <a:latin typeface="Arial" panose="020B0604020202020204" pitchFamily="34" charset="0"/>
                <a:cs typeface="Arial" panose="020B0604020202020204" pitchFamily="34" charset="0"/>
                <a:sym typeface="Verdana Bold"/>
              </a:rPr>
              <a:t>Traslado Coordinado</a:t>
            </a:r>
            <a:endParaRPr lang="es-CL" sz="3200" dirty="0">
              <a:solidFill>
                <a:prstClr val="white"/>
              </a:solidFill>
              <a:latin typeface="Arial" panose="020B0604020202020204" pitchFamily="34" charset="0"/>
              <a:cs typeface="Arial" panose="020B0604020202020204" pitchFamily="34" charset="0"/>
            </a:endParaRPr>
          </a:p>
        </p:txBody>
      </p:sp>
      <p:sp>
        <p:nvSpPr>
          <p:cNvPr id="3" name="Marcador de contenido 3">
            <a:extLst>
              <a:ext uri="{FF2B5EF4-FFF2-40B4-BE49-F238E27FC236}">
                <a16:creationId xmlns:a16="http://schemas.microsoft.com/office/drawing/2014/main" id="{3754C9DA-E1F5-97BD-5937-430BC44B7CDF}"/>
              </a:ext>
            </a:extLst>
          </p:cNvPr>
          <p:cNvSpPr>
            <a:spLocks noGrp="1"/>
          </p:cNvSpPr>
          <p:nvPr>
            <p:ph idx="1"/>
          </p:nvPr>
        </p:nvSpPr>
        <p:spPr>
          <a:xfrm>
            <a:off x="280666" y="1303866"/>
            <a:ext cx="7886700" cy="4665134"/>
          </a:xfrm>
        </p:spPr>
        <p:txBody>
          <a:bodyPr>
            <a:noAutofit/>
          </a:bodyPr>
          <a:lstStyle/>
          <a:p>
            <a:pPr marL="0" indent="0" algn="just">
              <a:lnSpc>
                <a:spcPct val="150000"/>
              </a:lnSpc>
              <a:buNone/>
            </a:pPr>
            <a:r>
              <a:rPr lang="es-CL" sz="900" b="1" i="0" dirty="0">
                <a:solidFill>
                  <a:schemeClr val="tx2"/>
                </a:solidFill>
                <a:effectLst/>
                <a:latin typeface="Arial" panose="020B0604020202020204" pitchFamily="34" charset="0"/>
                <a:cs typeface="Arial" panose="020B0604020202020204" pitchFamily="34" charset="0"/>
              </a:rPr>
              <a:t>Causal:		</a:t>
            </a:r>
            <a:r>
              <a:rPr lang="es-CL" sz="900" b="0" i="0" dirty="0">
                <a:solidFill>
                  <a:srgbClr val="212529"/>
                </a:solidFill>
                <a:effectLst/>
                <a:latin typeface="Open Sans" panose="020B0606030504020204" pitchFamily="34" charset="0"/>
              </a:rPr>
              <a:t>Traslado coordinado</a:t>
            </a:r>
          </a:p>
          <a:p>
            <a:pPr marL="0" indent="0" algn="just">
              <a:lnSpc>
                <a:spcPct val="150000"/>
              </a:lnSpc>
              <a:buNone/>
            </a:pPr>
            <a:r>
              <a:rPr lang="es-CL" sz="900" b="1" i="0" dirty="0">
                <a:solidFill>
                  <a:schemeClr val="tx2"/>
                </a:solidFill>
                <a:effectLst/>
                <a:latin typeface="Arial" panose="020B0604020202020204" pitchFamily="34" charset="0"/>
                <a:cs typeface="Arial" panose="020B0604020202020204" pitchFamily="34" charset="0"/>
              </a:rPr>
              <a:t>Tipo Prestación</a:t>
            </a:r>
            <a:r>
              <a:rPr lang="es-CL" sz="900" dirty="0">
                <a:solidFill>
                  <a:schemeClr val="tx2"/>
                </a:solidFill>
                <a:latin typeface="Arial" panose="020B0604020202020204" pitchFamily="34" charset="0"/>
                <a:cs typeface="Arial" panose="020B0604020202020204" pitchFamily="34" charset="0"/>
              </a:rPr>
              <a:t>:		</a:t>
            </a:r>
            <a:r>
              <a:rPr lang="es-CL" sz="900" b="0" i="0" dirty="0">
                <a:solidFill>
                  <a:schemeClr val="tx2"/>
                </a:solidFill>
                <a:effectLst/>
                <a:latin typeface="Arial" panose="020B0604020202020204" pitchFamily="34" charset="0"/>
                <a:cs typeface="Arial" panose="020B0604020202020204" pitchFamily="34" charset="0"/>
              </a:rPr>
              <a:t>1-2-3-4</a:t>
            </a:r>
            <a:endParaRPr lang="es-CL" sz="900"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s-CL" sz="900" b="1" i="0" dirty="0">
                <a:solidFill>
                  <a:schemeClr val="tx2"/>
                </a:solidFill>
                <a:effectLst/>
                <a:latin typeface="Arial" panose="020B0604020202020204" pitchFamily="34" charset="0"/>
                <a:cs typeface="Arial" panose="020B0604020202020204" pitchFamily="34" charset="0"/>
              </a:rPr>
              <a:t>Modalidad Atención:	</a:t>
            </a:r>
            <a:r>
              <a:rPr lang="es-CL" sz="900" b="0" i="0" dirty="0">
                <a:solidFill>
                  <a:srgbClr val="212529"/>
                </a:solidFill>
                <a:effectLst/>
                <a:latin typeface="Open Sans" panose="020B0606030504020204" pitchFamily="34" charset="0"/>
              </a:rPr>
              <a:t>Presencial o N/A</a:t>
            </a:r>
          </a:p>
          <a:p>
            <a:pPr marL="0" indent="0" algn="just">
              <a:lnSpc>
                <a:spcPct val="150000"/>
              </a:lnSpc>
              <a:buNone/>
            </a:pPr>
            <a:r>
              <a:rPr lang="es-CL" sz="900" b="1" i="0" dirty="0">
                <a:solidFill>
                  <a:schemeClr val="tx2"/>
                </a:solidFill>
                <a:effectLst/>
                <a:latin typeface="Arial" panose="020B0604020202020204" pitchFamily="34" charset="0"/>
                <a:cs typeface="Arial" panose="020B0604020202020204" pitchFamily="34" charset="0"/>
              </a:rPr>
              <a:t>Definición</a:t>
            </a:r>
            <a:r>
              <a:rPr lang="es-CL" sz="900" dirty="0">
                <a:solidFill>
                  <a:schemeClr val="tx2"/>
                </a:solidFill>
                <a:latin typeface="Arial" panose="020B0604020202020204" pitchFamily="34" charset="0"/>
                <a:cs typeface="Arial" panose="020B0604020202020204" pitchFamily="34" charset="0"/>
              </a:rPr>
              <a:t>:		</a:t>
            </a:r>
            <a:r>
              <a:rPr lang="es-MX" sz="900" b="0" i="0" dirty="0">
                <a:solidFill>
                  <a:srgbClr val="212529"/>
                </a:solidFill>
                <a:effectLst/>
                <a:latin typeface="Open Sans" panose="020B0606030504020204" pitchFamily="34" charset="0"/>
              </a:rPr>
              <a:t>Aplica a aquellos usuarios que solicitan o aceptan un traslado hacia otro servicio de salud. El 			establecimiento de origen deberá coordinar la entrega de los antecedentes del 				usuario de todas sus solicitudes pendientes (epicrisis, exámenes e 					interconsulta de traslado) al establecimiento destino.</a:t>
            </a:r>
          </a:p>
          <a:p>
            <a:pPr marL="0" indent="0" algn="just">
              <a:lnSpc>
                <a:spcPct val="150000"/>
              </a:lnSpc>
              <a:buNone/>
            </a:pPr>
            <a:r>
              <a:rPr lang="es-MX" sz="900" b="0" i="0" dirty="0">
                <a:solidFill>
                  <a:srgbClr val="212529"/>
                </a:solidFill>
                <a:effectLst/>
                <a:latin typeface="Open Sans" panose="020B0606030504020204" pitchFamily="34" charset="0"/>
              </a:rPr>
              <a:t>		El establecimiento destino deberá registrar este traslado con las mismas fecha de entrada del 			origen, es decir, se respeta la antigüedad del caso.</a:t>
            </a:r>
            <a:endParaRPr lang="es-CL" sz="900" b="1" i="0" dirty="0">
              <a:solidFill>
                <a:schemeClr val="tx2"/>
              </a:solidFill>
              <a:effectLst/>
              <a:latin typeface="Arial" panose="020B0604020202020204" pitchFamily="34" charset="0"/>
              <a:cs typeface="Arial" panose="020B0604020202020204" pitchFamily="34" charset="0"/>
            </a:endParaRPr>
          </a:p>
          <a:p>
            <a:pPr marL="0" indent="0" algn="just">
              <a:lnSpc>
                <a:spcPct val="150000"/>
              </a:lnSpc>
              <a:buNone/>
            </a:pPr>
            <a:r>
              <a:rPr lang="es-CL" sz="900" b="1" i="0" dirty="0">
                <a:solidFill>
                  <a:schemeClr val="tx2"/>
                </a:solidFill>
                <a:effectLst/>
                <a:latin typeface="Arial" panose="020B0604020202020204" pitchFamily="34" charset="0"/>
                <a:cs typeface="Arial" panose="020B0604020202020204" pitchFamily="34" charset="0"/>
              </a:rPr>
              <a:t>Fecha salida:		</a:t>
            </a:r>
            <a:r>
              <a:rPr lang="es-MX" sz="900" b="0" i="0" dirty="0">
                <a:solidFill>
                  <a:srgbClr val="212529"/>
                </a:solidFill>
                <a:effectLst/>
                <a:latin typeface="Open Sans" panose="020B0606030504020204" pitchFamily="34" charset="0"/>
              </a:rPr>
              <a:t>Fecha de la aceptación del traslado por parte del nuevo destino.</a:t>
            </a:r>
          </a:p>
          <a:p>
            <a:pPr marL="0" indent="0" algn="just">
              <a:lnSpc>
                <a:spcPct val="150000"/>
              </a:lnSpc>
              <a:buNone/>
            </a:pPr>
            <a:r>
              <a:rPr lang="es-CL" sz="900" b="1" i="0" dirty="0">
                <a:solidFill>
                  <a:schemeClr val="tx2"/>
                </a:solidFill>
                <a:effectLst/>
                <a:latin typeface="Arial" panose="020B0604020202020204" pitchFamily="34" charset="0"/>
                <a:cs typeface="Arial" panose="020B0604020202020204" pitchFamily="34" charset="0"/>
              </a:rPr>
              <a:t>Respaldo</a:t>
            </a:r>
            <a:r>
              <a:rPr lang="es-CL" sz="900" b="1" dirty="0">
                <a:solidFill>
                  <a:schemeClr val="tx2"/>
                </a:solidFill>
                <a:latin typeface="Arial" panose="020B0604020202020204" pitchFamily="34" charset="0"/>
                <a:cs typeface="Arial" panose="020B0604020202020204" pitchFamily="34" charset="0"/>
              </a:rPr>
              <a:t>:		</a:t>
            </a:r>
            <a:r>
              <a:rPr lang="es-MX" sz="900" b="0" i="0" dirty="0">
                <a:solidFill>
                  <a:srgbClr val="212529"/>
                </a:solidFill>
                <a:effectLst/>
                <a:latin typeface="Open Sans" panose="020B0606030504020204" pitchFamily="34" charset="0"/>
              </a:rPr>
              <a:t>Respaldo soporte digital del correo de aceptación del traslado entre los Servicios de Salud o 			Establecimientos</a:t>
            </a:r>
          </a:p>
          <a:p>
            <a:pPr marL="0" indent="0" algn="just">
              <a:lnSpc>
                <a:spcPct val="150000"/>
              </a:lnSpc>
              <a:buNone/>
            </a:pPr>
            <a:r>
              <a:rPr lang="es-CL" sz="900" b="1" i="0" dirty="0">
                <a:solidFill>
                  <a:schemeClr val="tx2"/>
                </a:solidFill>
                <a:effectLst/>
                <a:latin typeface="Arial" panose="020B0604020202020204" pitchFamily="34" charset="0"/>
                <a:cs typeface="Arial" panose="020B0604020202020204" pitchFamily="34" charset="0"/>
              </a:rPr>
              <a:t>Responsable Respaldo:	</a:t>
            </a:r>
            <a:r>
              <a:rPr lang="es-MX" sz="900" b="0" i="0" dirty="0">
                <a:solidFill>
                  <a:srgbClr val="212529"/>
                </a:solidFill>
                <a:effectLst/>
                <a:latin typeface="Open Sans" panose="020B0606030504020204" pitchFamily="34" charset="0"/>
              </a:rPr>
              <a:t>Profesional o Administrativo del Establecimiento que gestionaron último respaldo</a:t>
            </a:r>
          </a:p>
          <a:p>
            <a:pPr marL="0" indent="0" algn="just">
              <a:lnSpc>
                <a:spcPct val="150000"/>
              </a:lnSpc>
              <a:buNone/>
            </a:pPr>
            <a:r>
              <a:rPr lang="es-CL" sz="900" b="1" i="0" dirty="0">
                <a:solidFill>
                  <a:schemeClr val="tx2"/>
                </a:solidFill>
                <a:effectLst/>
                <a:latin typeface="Arial" panose="020B0604020202020204" pitchFamily="34" charset="0"/>
                <a:cs typeface="Arial" panose="020B0604020202020204" pitchFamily="34" charset="0"/>
              </a:rPr>
              <a:t>Responsable de Aplicar Egreso:	</a:t>
            </a:r>
            <a:r>
              <a:rPr lang="es-MX" sz="900" b="0" i="0" dirty="0">
                <a:solidFill>
                  <a:srgbClr val="212529"/>
                </a:solidFill>
                <a:effectLst/>
                <a:latin typeface="Open Sans" panose="020B0606030504020204" pitchFamily="34" charset="0"/>
              </a:rPr>
              <a:t>Administrativo del Establecimiento que Registra el egreso en SIGTE</a:t>
            </a:r>
            <a:endParaRPr lang="es-MX" sz="9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21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7F9341E-7AE7-A6D2-77C8-D676E6A6D29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FCBF252-F3B9-0179-AB0D-7241589F7F2E}"/>
              </a:ext>
            </a:extLst>
          </p:cNvPr>
          <p:cNvPicPr>
            <a:picLocks noChangeAspect="1"/>
          </p:cNvPicPr>
          <p:nvPr/>
        </p:nvPicPr>
        <p:blipFill>
          <a:blip r:embed="rId3"/>
          <a:stretch>
            <a:fillRect/>
          </a:stretch>
        </p:blipFill>
        <p:spPr>
          <a:xfrm>
            <a:off x="280248" y="1151467"/>
            <a:ext cx="4114164" cy="5359400"/>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4" name="Título 10">
            <a:extLst>
              <a:ext uri="{FF2B5EF4-FFF2-40B4-BE49-F238E27FC236}">
                <a16:creationId xmlns:a16="http://schemas.microsoft.com/office/drawing/2014/main" id="{EA2D3B5F-426F-1BAC-C257-9140184D5FC1}"/>
              </a:ext>
            </a:extLst>
          </p:cNvPr>
          <p:cNvSpPr>
            <a:spLocks/>
          </p:cNvSpPr>
          <p:nvPr/>
        </p:nvSpPr>
        <p:spPr bwMode="auto">
          <a:xfrm>
            <a:off x="172228" y="236325"/>
            <a:ext cx="6719639"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200" b="1" dirty="0">
                <a:solidFill>
                  <a:srgbClr val="FFFFFF"/>
                </a:solidFill>
                <a:latin typeface="Arial" panose="020B0604020202020204" pitchFamily="34" charset="0"/>
                <a:cs typeface="Arial" panose="020B0604020202020204" pitchFamily="34" charset="0"/>
                <a:sym typeface="Verdana Bold"/>
              </a:rPr>
              <a:t>Causal 13 – </a:t>
            </a:r>
            <a:r>
              <a:rPr lang="es-ES_tradnl" sz="3200" dirty="0">
                <a:solidFill>
                  <a:srgbClr val="FFFFFF"/>
                </a:solidFill>
                <a:latin typeface="Arial" panose="020B0604020202020204" pitchFamily="34" charset="0"/>
                <a:cs typeface="Arial" panose="020B0604020202020204" pitchFamily="34" charset="0"/>
                <a:sym typeface="Verdana Bold"/>
              </a:rPr>
              <a:t>Traslado Coordinado</a:t>
            </a:r>
            <a:endParaRPr lang="es-CL" sz="3200" dirty="0">
              <a:solidFill>
                <a:prstClr val="white"/>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E7C09B3B-8CBA-0D43-C53E-26BC8EDA5287}"/>
              </a:ext>
            </a:extLst>
          </p:cNvPr>
          <p:cNvPicPr>
            <a:picLocks noChangeAspect="1"/>
          </p:cNvPicPr>
          <p:nvPr/>
        </p:nvPicPr>
        <p:blipFill>
          <a:blip r:embed="rId4"/>
          <a:stretch>
            <a:fillRect/>
          </a:stretch>
        </p:blipFill>
        <p:spPr>
          <a:xfrm>
            <a:off x="4572000" y="1151467"/>
            <a:ext cx="4114163" cy="5359400"/>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7255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7871CA-71CA-A909-7227-81057726D1FB}"/>
              </a:ext>
            </a:extLst>
          </p:cNvPr>
          <p:cNvSpPr txBox="1"/>
          <p:nvPr/>
        </p:nvSpPr>
        <p:spPr>
          <a:xfrm>
            <a:off x="1961345" y="1383490"/>
            <a:ext cx="5221301" cy="830997"/>
          </a:xfrm>
          <a:prstGeom prst="rect">
            <a:avLst/>
          </a:prstGeom>
          <a:noFill/>
        </p:spPr>
        <p:txBody>
          <a:bodyPr wrap="none" rtlCol="0">
            <a:spAutoFit/>
          </a:bodyPr>
          <a:lstStyle/>
          <a:p>
            <a:r>
              <a:rPr lang="es-CL" sz="4800" b="1" dirty="0">
                <a:solidFill>
                  <a:schemeClr val="bg1"/>
                </a:solidFill>
                <a:latin typeface="Arial" panose="020B0604020202020204" pitchFamily="34" charset="0"/>
                <a:cs typeface="Arial" panose="020B0604020202020204" pitchFamily="34" charset="0"/>
              </a:rPr>
              <a:t>¡Muchas gracias!</a:t>
            </a:r>
            <a:endParaRPr lang="es-CL" sz="4800" dirty="0">
              <a:solidFill>
                <a:schemeClr val="bg1"/>
              </a:solidFill>
            </a:endParaRPr>
          </a:p>
        </p:txBody>
      </p:sp>
      <p:sp>
        <p:nvSpPr>
          <p:cNvPr id="4" name="CuadroTexto 3">
            <a:extLst>
              <a:ext uri="{FF2B5EF4-FFF2-40B4-BE49-F238E27FC236}">
                <a16:creationId xmlns:a16="http://schemas.microsoft.com/office/drawing/2014/main" id="{A5A1B496-EED7-EC05-0D2A-823FB1431A7E}"/>
              </a:ext>
            </a:extLst>
          </p:cNvPr>
          <p:cNvSpPr txBox="1"/>
          <p:nvPr/>
        </p:nvSpPr>
        <p:spPr>
          <a:xfrm>
            <a:off x="757681" y="2284826"/>
            <a:ext cx="7628627" cy="307777"/>
          </a:xfrm>
          <a:prstGeom prst="rect">
            <a:avLst/>
          </a:prstGeom>
          <a:noFill/>
        </p:spPr>
        <p:txBody>
          <a:bodyPr wrap="square" rtlCol="0">
            <a:spAutoFit/>
          </a:bodyPr>
          <a:lstStyle/>
          <a:p>
            <a:pPr algn="ctr"/>
            <a:r>
              <a:rPr lang="es-ES" altLang="es-ES_tradnl" sz="1400" spc="300" dirty="0">
                <a:solidFill>
                  <a:srgbClr val="00B0F0"/>
                </a:solidFill>
                <a:latin typeface="Arial" panose="020B0604020202020204" pitchFamily="34" charset="0"/>
                <a:ea typeface="gobCL" pitchFamily="2" charset="77"/>
                <a:cs typeface="Arial" panose="020B0604020202020204" pitchFamily="34" charset="0"/>
              </a:rPr>
              <a:t>FIN DE LA PRESENTACIÓN</a:t>
            </a:r>
          </a:p>
        </p:txBody>
      </p:sp>
    </p:spTree>
    <p:extLst>
      <p:ext uri="{BB962C8B-B14F-4D97-AF65-F5344CB8AC3E}">
        <p14:creationId xmlns:p14="http://schemas.microsoft.com/office/powerpoint/2010/main" val="365461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7181E1-53AB-8CDF-E2AA-8AC210B62927}"/>
            </a:ext>
          </a:extLst>
        </p:cNvPr>
        <p:cNvGrpSpPr/>
        <p:nvPr/>
      </p:nvGrpSpPr>
      <p:grpSpPr>
        <a:xfrm>
          <a:off x="0" y="0"/>
          <a:ext cx="0" cy="0"/>
          <a:chOff x="0" y="0"/>
          <a:chExt cx="0" cy="0"/>
        </a:xfrm>
      </p:grpSpPr>
      <p:sp>
        <p:nvSpPr>
          <p:cNvPr id="5" name="Título 10">
            <a:extLst>
              <a:ext uri="{FF2B5EF4-FFF2-40B4-BE49-F238E27FC236}">
                <a16:creationId xmlns:a16="http://schemas.microsoft.com/office/drawing/2014/main" id="{E92879CB-C6BE-0F4B-6405-7058FC1FAD52}"/>
              </a:ext>
            </a:extLst>
          </p:cNvPr>
          <p:cNvSpPr>
            <a:spLocks/>
          </p:cNvSpPr>
          <p:nvPr/>
        </p:nvSpPr>
        <p:spPr bwMode="auto">
          <a:xfrm>
            <a:off x="719668" y="154418"/>
            <a:ext cx="5520266"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2000" b="1" dirty="0">
                <a:solidFill>
                  <a:srgbClr val="FFFFFF"/>
                </a:solidFill>
                <a:latin typeface="Arial" panose="020B0604020202020204" pitchFamily="34" charset="0"/>
                <a:cs typeface="Arial" panose="020B0604020202020204" pitchFamily="34" charset="0"/>
                <a:sym typeface="Verdana Bold"/>
              </a:rPr>
              <a:t>Organigrama Unidad Lista Espera HBSJO</a:t>
            </a:r>
            <a:endParaRPr lang="es-CL" sz="2000" b="1" dirty="0">
              <a:solidFill>
                <a:prstClr val="white"/>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63E0FBE7-FBCB-C2CD-73AF-1499D1580080}"/>
              </a:ext>
            </a:extLst>
          </p:cNvPr>
          <p:cNvPicPr>
            <a:picLocks noChangeAspect="1"/>
          </p:cNvPicPr>
          <p:nvPr/>
        </p:nvPicPr>
        <p:blipFill>
          <a:blip r:embed="rId3"/>
          <a:stretch>
            <a:fillRect/>
          </a:stretch>
        </p:blipFill>
        <p:spPr>
          <a:xfrm>
            <a:off x="104076" y="1168399"/>
            <a:ext cx="8935847" cy="5062460"/>
          </a:xfrm>
          <a:prstGeom prst="rect">
            <a:avLst/>
          </a:prstGeom>
        </p:spPr>
      </p:pic>
    </p:spTree>
    <p:extLst>
      <p:ext uri="{BB962C8B-B14F-4D97-AF65-F5344CB8AC3E}">
        <p14:creationId xmlns:p14="http://schemas.microsoft.com/office/powerpoint/2010/main" val="87512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1B829A-1DA0-35C8-C136-0B00FF7176F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BFCDEA-7428-CE6A-AD7E-9FB2B053180B}"/>
              </a:ext>
            </a:extLst>
          </p:cNvPr>
          <p:cNvSpPr txBox="1"/>
          <p:nvPr/>
        </p:nvSpPr>
        <p:spPr>
          <a:xfrm>
            <a:off x="423333" y="1456267"/>
            <a:ext cx="8551334" cy="4939814"/>
          </a:xfrm>
          <a:prstGeom prst="rect">
            <a:avLst/>
          </a:prstGeom>
          <a:noFill/>
        </p:spPr>
        <p:txBody>
          <a:bodyPr wrap="square">
            <a:spAutoFit/>
          </a:bodyPr>
          <a:lstStyle/>
          <a:p>
            <a:pPr indent="449580" algn="just">
              <a:spcAft>
                <a:spcPts val="1000"/>
              </a:spcAft>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La Unidad de Lista de Espera debe velar por la oportuna gestión y atención de nuestros usuarios en las distintas listas de Espera (consultas nuevas, procedimientos, dental y quirúrgica), disminuyendo de esta forma los tiempos de espera y cumpliendo los compromisos de gestión instruidos desde MINSAL, según las prioridades de nuestro establecimiento:</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Urgencia</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Oncológico</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Ges</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Lista de espera (prioridad clínica, antigüedad)</a:t>
            </a:r>
          </a:p>
          <a:p>
            <a:pPr marL="171450" lvl="0" indent="-171450" algn="just">
              <a:spcAft>
                <a:spcPts val="1000"/>
              </a:spcAft>
              <a:buFont typeface="Arial" panose="020B0604020202020204" pitchFamily="34" charset="0"/>
              <a:buChar char="•"/>
            </a:pPr>
            <a:r>
              <a:rPr lang="es-ES" sz="1000" dirty="0">
                <a:solidFill>
                  <a:srgbClr val="244E75"/>
                </a:solidFill>
                <a:latin typeface="Arial" panose="020B0604020202020204" pitchFamily="34" charset="0"/>
                <a:ea typeface="Calibri" panose="020F0502020204030204" pitchFamily="34" charset="0"/>
                <a:cs typeface="Arial" panose="020B0604020202020204" pitchFamily="34" charset="0"/>
              </a:rPr>
              <a:t>Sename</a:t>
            </a:r>
          </a:p>
          <a:p>
            <a:pPr marL="171450" lvl="0" indent="-171450" algn="just">
              <a:spcAft>
                <a:spcPts val="1000"/>
              </a:spcAft>
              <a:buFont typeface="Arial" panose="020B0604020202020204" pitchFamily="34" charset="0"/>
              <a:buChar char="•"/>
            </a:pPr>
            <a:r>
              <a:rPr lang="es-ES" sz="1000" dirty="0" err="1">
                <a:solidFill>
                  <a:srgbClr val="244E75"/>
                </a:solidFill>
                <a:effectLst/>
                <a:latin typeface="Arial" panose="020B0604020202020204" pitchFamily="34" charset="0"/>
                <a:ea typeface="Calibri" panose="020F0502020204030204" pitchFamily="34" charset="0"/>
                <a:cs typeface="Arial" panose="020B0604020202020204" pitchFamily="34" charset="0"/>
              </a:rPr>
              <a:t>Prais</a:t>
            </a:r>
            <a:endPar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latin typeface="Arial" panose="020B0604020202020204" pitchFamily="34" charset="0"/>
                <a:ea typeface="Calibri" panose="020F0502020204030204" pitchFamily="34" charset="0"/>
                <a:cs typeface="Arial" panose="020B0604020202020204" pitchFamily="34" charset="0"/>
              </a:rPr>
              <a:t>Adulto Mayor</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 </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Para llevar a cabo lo anterior, la Unidad de Lista de Espera del Hospital Base San José de Osorno, realiza las siguientes funciones:</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Citación de lista de espera de consulta nueva de especialidad.</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err="1">
                <a:solidFill>
                  <a:srgbClr val="244E75"/>
                </a:solidFill>
                <a:effectLst/>
                <a:latin typeface="Arial" panose="020B0604020202020204" pitchFamily="34" charset="0"/>
                <a:ea typeface="Calibri" panose="020F0502020204030204" pitchFamily="34" charset="0"/>
                <a:cs typeface="Arial" panose="020B0604020202020204" pitchFamily="34" charset="0"/>
              </a:rPr>
              <a:t>Contactabillidad</a:t>
            </a: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 de las distintas LE (listas de espera consultas nuevas, procedimientos, dental y quirúrgica), ya sea llamados hábiles e inhábiles, visitas domiciliarias, cartas certificadas o llamado radiales.</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Monitoreo constante de las distintas listas de espera.</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Gestión de resolución de casos según antigüedad y prioridad clínica.</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Aft>
                <a:spcPts val="1000"/>
              </a:spcAft>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Realizar egresos.</a:t>
            </a:r>
            <a:endParaRPr lang="es-CL" sz="1000" dirty="0">
              <a:solidFill>
                <a:srgbClr val="244E75"/>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s-ES" sz="1000" dirty="0">
                <a:solidFill>
                  <a:srgbClr val="244E75"/>
                </a:solidFill>
                <a:effectLst/>
                <a:latin typeface="Arial" panose="020B0604020202020204" pitchFamily="34" charset="0"/>
                <a:ea typeface="Calibri" panose="020F0502020204030204" pitchFamily="34" charset="0"/>
                <a:cs typeface="Arial" panose="020B0604020202020204" pitchFamily="34" charset="0"/>
              </a:rPr>
              <a:t>Atención de público. </a:t>
            </a:r>
            <a:endParaRPr lang="es-CL" sz="1000" dirty="0">
              <a:solidFill>
                <a:srgbClr val="244E75"/>
              </a:solidFill>
              <a:latin typeface="Arial" panose="020B0604020202020204" pitchFamily="34" charset="0"/>
              <a:cs typeface="Arial" panose="020B0604020202020204" pitchFamily="34" charset="0"/>
            </a:endParaRPr>
          </a:p>
        </p:txBody>
      </p:sp>
      <p:sp>
        <p:nvSpPr>
          <p:cNvPr id="4" name="Título 10">
            <a:extLst>
              <a:ext uri="{FF2B5EF4-FFF2-40B4-BE49-F238E27FC236}">
                <a16:creationId xmlns:a16="http://schemas.microsoft.com/office/drawing/2014/main" id="{253F47BD-E432-170E-5F81-0CFBEC3B09E0}"/>
              </a:ext>
            </a:extLst>
          </p:cNvPr>
          <p:cNvSpPr>
            <a:spLocks/>
          </p:cNvSpPr>
          <p:nvPr/>
        </p:nvSpPr>
        <p:spPr bwMode="auto">
          <a:xfrm>
            <a:off x="719668" y="154418"/>
            <a:ext cx="5520266"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2000" b="1" dirty="0">
                <a:solidFill>
                  <a:srgbClr val="FFFFFF"/>
                </a:solidFill>
                <a:latin typeface="Arial" panose="020B0604020202020204" pitchFamily="34" charset="0"/>
                <a:cs typeface="Arial" panose="020B0604020202020204" pitchFamily="34" charset="0"/>
                <a:sym typeface="Verdana Bold"/>
              </a:rPr>
              <a:t>Funciones Unidad Lista Espera HBSJO</a:t>
            </a:r>
            <a:endParaRPr lang="es-CL"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70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449F625-A0D7-3059-B959-DA6F6508ADF4}"/>
            </a:ext>
          </a:extLst>
        </p:cNvPr>
        <p:cNvGrpSpPr/>
        <p:nvPr/>
      </p:nvGrpSpPr>
      <p:grpSpPr>
        <a:xfrm>
          <a:off x="0" y="0"/>
          <a:ext cx="0" cy="0"/>
          <a:chOff x="0" y="0"/>
          <a:chExt cx="0" cy="0"/>
        </a:xfrm>
      </p:grpSpPr>
      <p:sp>
        <p:nvSpPr>
          <p:cNvPr id="2" name="Título 10">
            <a:extLst>
              <a:ext uri="{FF2B5EF4-FFF2-40B4-BE49-F238E27FC236}">
                <a16:creationId xmlns:a16="http://schemas.microsoft.com/office/drawing/2014/main" id="{9F9A6DD2-8A88-1CDE-A464-D16053E2D0C1}"/>
              </a:ext>
            </a:extLst>
          </p:cNvPr>
          <p:cNvSpPr>
            <a:spLocks/>
          </p:cNvSpPr>
          <p:nvPr/>
        </p:nvSpPr>
        <p:spPr bwMode="auto">
          <a:xfrm>
            <a:off x="1593528" y="154418"/>
            <a:ext cx="4646405"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2000" b="1" dirty="0">
                <a:solidFill>
                  <a:srgbClr val="FFFFFF"/>
                </a:solidFill>
                <a:latin typeface="Arial" panose="020B0604020202020204" pitchFamily="34" charset="0"/>
                <a:cs typeface="Arial" panose="020B0604020202020204" pitchFamily="34" charset="0"/>
                <a:sym typeface="Verdana Bold"/>
              </a:rPr>
              <a:t>Causales de Egreso de Lista Espera</a:t>
            </a:r>
            <a:endParaRPr lang="es-CL" sz="2000" b="1" dirty="0">
              <a:solidFill>
                <a:prstClr val="white"/>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5E284CF-C941-3A90-D8C9-4107D6A7029A}"/>
              </a:ext>
            </a:extLst>
          </p:cNvPr>
          <p:cNvGraphicFramePr>
            <a:graphicFrameLocks noGrp="1"/>
          </p:cNvGraphicFramePr>
          <p:nvPr>
            <p:extLst>
              <p:ext uri="{D42A27DB-BD31-4B8C-83A1-F6EECF244321}">
                <p14:modId xmlns:p14="http://schemas.microsoft.com/office/powerpoint/2010/main" val="3847512442"/>
              </p:ext>
            </p:extLst>
          </p:nvPr>
        </p:nvGraphicFramePr>
        <p:xfrm>
          <a:off x="3051015" y="1095288"/>
          <a:ext cx="5728919" cy="5394960"/>
        </p:xfrm>
        <a:graphic>
          <a:graphicData uri="http://schemas.openxmlformats.org/drawingml/2006/table">
            <a:tbl>
              <a:tblPr firstRow="1" bandRow="1">
                <a:tableStyleId>{5C22544A-7EE6-4342-B048-85BDC9FD1C3A}</a:tableStyleId>
              </a:tblPr>
              <a:tblGrid>
                <a:gridCol w="586640">
                  <a:extLst>
                    <a:ext uri="{9D8B030D-6E8A-4147-A177-3AD203B41FA5}">
                      <a16:colId xmlns:a16="http://schemas.microsoft.com/office/drawing/2014/main" val="561900157"/>
                    </a:ext>
                  </a:extLst>
                </a:gridCol>
                <a:gridCol w="3420533">
                  <a:extLst>
                    <a:ext uri="{9D8B030D-6E8A-4147-A177-3AD203B41FA5}">
                      <a16:colId xmlns:a16="http://schemas.microsoft.com/office/drawing/2014/main" val="506116984"/>
                    </a:ext>
                  </a:extLst>
                </a:gridCol>
                <a:gridCol w="668867">
                  <a:extLst>
                    <a:ext uri="{9D8B030D-6E8A-4147-A177-3AD203B41FA5}">
                      <a16:colId xmlns:a16="http://schemas.microsoft.com/office/drawing/2014/main" val="1919402138"/>
                    </a:ext>
                  </a:extLst>
                </a:gridCol>
                <a:gridCol w="1052879">
                  <a:extLst>
                    <a:ext uri="{9D8B030D-6E8A-4147-A177-3AD203B41FA5}">
                      <a16:colId xmlns:a16="http://schemas.microsoft.com/office/drawing/2014/main" val="658005597"/>
                    </a:ext>
                  </a:extLst>
                </a:gridCol>
              </a:tblGrid>
              <a:tr h="274668">
                <a:tc>
                  <a:txBody>
                    <a:bodyPr/>
                    <a:lstStyle/>
                    <a:p>
                      <a:pPr algn="ctr"/>
                      <a:r>
                        <a:rPr lang="es-MX" sz="900" b="0" dirty="0" err="1">
                          <a:latin typeface="Arial" panose="020B0604020202020204" pitchFamily="34" charset="0"/>
                          <a:cs typeface="Arial" panose="020B0604020202020204" pitchFamily="34" charset="0"/>
                        </a:rPr>
                        <a:t>N°</a:t>
                      </a:r>
                      <a:r>
                        <a:rPr lang="es-MX" sz="900" b="0" dirty="0">
                          <a:latin typeface="Arial" panose="020B0604020202020204" pitchFamily="34" charset="0"/>
                          <a:cs typeface="Arial" panose="020B0604020202020204" pitchFamily="34" charset="0"/>
                        </a:rPr>
                        <a:t> Causal</a:t>
                      </a:r>
                      <a:endParaRPr lang="es-CL" sz="900" b="0" dirty="0">
                        <a:latin typeface="Arial" panose="020B0604020202020204" pitchFamily="34" charset="0"/>
                        <a:cs typeface="Arial" panose="020B0604020202020204" pitchFamily="34" charset="0"/>
                      </a:endParaRPr>
                    </a:p>
                  </a:txBody>
                  <a:tcPr anchor="ctr">
                    <a:solidFill>
                      <a:srgbClr val="093C71"/>
                    </a:solidFill>
                  </a:tcPr>
                </a:tc>
                <a:tc>
                  <a:txBody>
                    <a:bodyPr/>
                    <a:lstStyle/>
                    <a:p>
                      <a:pPr algn="ctr"/>
                      <a:r>
                        <a:rPr lang="es-MX" sz="900" b="0" dirty="0">
                          <a:latin typeface="Arial" panose="020B0604020202020204" pitchFamily="34" charset="0"/>
                          <a:cs typeface="Arial" panose="020B0604020202020204" pitchFamily="34" charset="0"/>
                        </a:rPr>
                        <a:t>Causal</a:t>
                      </a:r>
                      <a:endParaRPr lang="es-CL" sz="900" b="0" dirty="0">
                        <a:latin typeface="Arial" panose="020B0604020202020204" pitchFamily="34" charset="0"/>
                        <a:cs typeface="Arial" panose="020B0604020202020204" pitchFamily="34" charset="0"/>
                      </a:endParaRPr>
                    </a:p>
                  </a:txBody>
                  <a:tcPr anchor="ctr">
                    <a:solidFill>
                      <a:srgbClr val="093C71"/>
                    </a:solidFill>
                  </a:tcPr>
                </a:tc>
                <a:tc>
                  <a:txBody>
                    <a:bodyPr/>
                    <a:lstStyle/>
                    <a:p>
                      <a:pPr algn="ctr"/>
                      <a:r>
                        <a:rPr lang="es-MX" sz="900" b="0" dirty="0">
                          <a:latin typeface="Arial" panose="020B0604020202020204" pitchFamily="34" charset="0"/>
                          <a:cs typeface="Arial" panose="020B0604020202020204" pitchFamily="34" charset="0"/>
                        </a:rPr>
                        <a:t>Tipo </a:t>
                      </a:r>
                      <a:endParaRPr lang="es-CL" sz="900" b="0" dirty="0">
                        <a:latin typeface="Arial" panose="020B0604020202020204" pitchFamily="34" charset="0"/>
                        <a:cs typeface="Arial" panose="020B0604020202020204" pitchFamily="34" charset="0"/>
                      </a:endParaRPr>
                    </a:p>
                  </a:txBody>
                  <a:tcPr anchor="ctr">
                    <a:solidFill>
                      <a:srgbClr val="093C71"/>
                    </a:solidFill>
                  </a:tcPr>
                </a:tc>
                <a:tc>
                  <a:txBody>
                    <a:bodyPr/>
                    <a:lstStyle/>
                    <a:p>
                      <a:pPr algn="ctr"/>
                      <a:r>
                        <a:rPr lang="es-MX" sz="900" b="0" dirty="0">
                          <a:latin typeface="Arial" panose="020B0604020202020204" pitchFamily="34" charset="0"/>
                          <a:cs typeface="Arial" panose="020B0604020202020204" pitchFamily="34" charset="0"/>
                        </a:rPr>
                        <a:t>Responsable Egreso</a:t>
                      </a:r>
                      <a:endParaRPr lang="es-CL" sz="900" b="0" dirty="0">
                        <a:latin typeface="Arial" panose="020B0604020202020204" pitchFamily="34" charset="0"/>
                        <a:cs typeface="Arial" panose="020B0604020202020204" pitchFamily="34" charset="0"/>
                      </a:endParaRPr>
                    </a:p>
                  </a:txBody>
                  <a:tcPr anchor="ctr">
                    <a:solidFill>
                      <a:srgbClr val="093C71"/>
                    </a:solidFill>
                  </a:tcPr>
                </a:tc>
                <a:extLst>
                  <a:ext uri="{0D108BD9-81ED-4DB2-BD59-A6C34878D82A}">
                    <a16:rowId xmlns:a16="http://schemas.microsoft.com/office/drawing/2014/main" val="4074869284"/>
                  </a:ext>
                </a:extLst>
              </a:tr>
              <a:tr h="211407">
                <a:tc>
                  <a:txBody>
                    <a:bodyPr/>
                    <a:lstStyle/>
                    <a:p>
                      <a:pPr algn="ctr"/>
                      <a:r>
                        <a:rPr lang="es-MX" sz="900" b="0" dirty="0">
                          <a:latin typeface="Arial" panose="020B0604020202020204" pitchFamily="34" charset="0"/>
                          <a:cs typeface="Arial" panose="020B0604020202020204" pitchFamily="34" charset="0"/>
                        </a:rPr>
                        <a:t>0</a:t>
                      </a:r>
                      <a:endParaRPr lang="es-CL" sz="900" b="0" dirty="0">
                        <a:latin typeface="Arial" panose="020B0604020202020204" pitchFamily="34" charset="0"/>
                        <a:cs typeface="Arial" panose="020B0604020202020204" pitchFamily="34" charset="0"/>
                      </a:endParaRPr>
                    </a:p>
                  </a:txBody>
                  <a:tcPr/>
                </a:tc>
                <a:tc>
                  <a:txBody>
                    <a:bodyPr/>
                    <a:lstStyle/>
                    <a:p>
                      <a:r>
                        <a:rPr lang="es-MX" sz="900" b="0" dirty="0">
                          <a:latin typeface="Arial" panose="020B0604020202020204" pitchFamily="34" charset="0"/>
                          <a:cs typeface="Arial" panose="020B0604020202020204" pitchFamily="34" charset="0"/>
                        </a:rPr>
                        <a:t>Ges</a:t>
                      </a:r>
                      <a:endParaRPr lang="es-CL" sz="9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900" b="0" dirty="0">
                          <a:effectLst/>
                          <a:latin typeface="Arial" panose="020B0604020202020204" pitchFamily="34" charset="0"/>
                          <a:cs typeface="Arial" panose="020B0604020202020204" pitchFamily="34" charset="0"/>
                        </a:rPr>
                        <a:t>1-2-3-4</a:t>
                      </a:r>
                    </a:p>
                  </a:txBody>
                  <a:tcPr/>
                </a:tc>
                <a:tc>
                  <a:txBody>
                    <a:bodyPr/>
                    <a:lstStyle/>
                    <a:p>
                      <a:r>
                        <a:rPr lang="es-MX" sz="900" b="0" dirty="0">
                          <a:latin typeface="Arial" panose="020B0604020202020204" pitchFamily="34" charset="0"/>
                          <a:cs typeface="Arial" panose="020B0604020202020204" pitchFamily="34" charset="0"/>
                        </a:rPr>
                        <a:t>Médica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1393939"/>
                  </a:ext>
                </a:extLst>
              </a:tr>
              <a:tr h="211407">
                <a:tc>
                  <a:txBody>
                    <a:bodyPr/>
                    <a:lstStyle/>
                    <a:p>
                      <a:pPr algn="ctr"/>
                      <a:r>
                        <a:rPr lang="es-MX" sz="900" b="0" dirty="0">
                          <a:latin typeface="Arial" panose="020B0604020202020204" pitchFamily="34" charset="0"/>
                          <a:cs typeface="Arial" panose="020B0604020202020204" pitchFamily="34" charset="0"/>
                        </a:rPr>
                        <a:t>1</a:t>
                      </a:r>
                      <a:endParaRPr lang="es-CL" sz="900" b="0" dirty="0">
                        <a:latin typeface="Arial" panose="020B0604020202020204" pitchFamily="34" charset="0"/>
                        <a:cs typeface="Arial" panose="020B0604020202020204" pitchFamily="34" charset="0"/>
                      </a:endParaRPr>
                    </a:p>
                  </a:txBody>
                  <a:tcPr/>
                </a:tc>
                <a:tc>
                  <a:txBody>
                    <a:bodyPr/>
                    <a:lstStyle/>
                    <a:p>
                      <a:r>
                        <a:rPr lang="es-MX" sz="900" b="0" dirty="0">
                          <a:latin typeface="Arial" panose="020B0604020202020204" pitchFamily="34" charset="0"/>
                          <a:cs typeface="Arial" panose="020B0604020202020204" pitchFamily="34" charset="0"/>
                        </a:rPr>
                        <a:t>Atención Realizada</a:t>
                      </a:r>
                      <a:endParaRPr lang="es-CL" sz="900" b="0" dirty="0">
                        <a:latin typeface="Arial" panose="020B0604020202020204" pitchFamily="34" charset="0"/>
                        <a:cs typeface="Arial" panose="020B0604020202020204" pitchFamily="34" charset="0"/>
                      </a:endParaRPr>
                    </a:p>
                  </a:txBody>
                  <a:tcPr/>
                </a:tc>
                <a:tc>
                  <a:txBody>
                    <a:bodyPr/>
                    <a:lstStyle/>
                    <a:p>
                      <a:pPr algn="ctr"/>
                      <a:r>
                        <a:rPr lang="es-MX" sz="900" b="0" dirty="0">
                          <a:latin typeface="Arial" panose="020B0604020202020204" pitchFamily="34" charset="0"/>
                          <a:cs typeface="Arial" panose="020B0604020202020204" pitchFamily="34" charset="0"/>
                        </a:rPr>
                        <a:t>1-2-4</a:t>
                      </a:r>
                      <a:endParaRPr lang="es-CL" sz="900" b="0" dirty="0">
                        <a:latin typeface="Arial" panose="020B0604020202020204" pitchFamily="34" charset="0"/>
                        <a:cs typeface="Arial" panose="020B0604020202020204" pitchFamily="34" charset="0"/>
                      </a:endParaRPr>
                    </a:p>
                  </a:txBody>
                  <a:tcPr/>
                </a:tc>
                <a:tc>
                  <a:txBody>
                    <a:bodyPr/>
                    <a:lstStyle/>
                    <a:p>
                      <a:r>
                        <a:rPr lang="es-MX" sz="900" b="0" dirty="0">
                          <a:latin typeface="Arial" panose="020B0604020202020204" pitchFamily="34" charset="0"/>
                          <a:cs typeface="Arial" panose="020B0604020202020204" pitchFamily="34" charset="0"/>
                        </a:rPr>
                        <a:t>Médica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2502713"/>
                  </a:ext>
                </a:extLst>
              </a:tr>
              <a:tr h="211407">
                <a:tc>
                  <a:txBody>
                    <a:bodyPr/>
                    <a:lstStyle/>
                    <a:p>
                      <a:pPr algn="ctr"/>
                      <a:r>
                        <a:rPr lang="es-MX" sz="900" b="0" dirty="0">
                          <a:latin typeface="Arial" panose="020B0604020202020204" pitchFamily="34" charset="0"/>
                          <a:cs typeface="Arial" panose="020B0604020202020204" pitchFamily="34" charset="0"/>
                        </a:rPr>
                        <a:t>2</a:t>
                      </a:r>
                      <a:endParaRPr lang="es-CL" sz="900" b="0" dirty="0">
                        <a:latin typeface="Arial" panose="020B0604020202020204" pitchFamily="34" charset="0"/>
                        <a:cs typeface="Arial" panose="020B0604020202020204" pitchFamily="34" charset="0"/>
                      </a:endParaRPr>
                    </a:p>
                  </a:txBody>
                  <a:tcPr/>
                </a:tc>
                <a:tc>
                  <a:txBody>
                    <a:bodyPr/>
                    <a:lstStyle/>
                    <a:p>
                      <a:r>
                        <a:rPr lang="es-MX" sz="900" b="0" dirty="0">
                          <a:latin typeface="Arial" panose="020B0604020202020204" pitchFamily="34" charset="0"/>
                          <a:cs typeface="Arial" panose="020B0604020202020204" pitchFamily="34" charset="0"/>
                        </a:rPr>
                        <a:t>Procedimiento Informado</a:t>
                      </a:r>
                      <a:endParaRPr lang="es-CL" sz="900" b="0" dirty="0">
                        <a:latin typeface="Arial" panose="020B0604020202020204" pitchFamily="34" charset="0"/>
                        <a:cs typeface="Arial" panose="020B0604020202020204" pitchFamily="34" charset="0"/>
                      </a:endParaRPr>
                    </a:p>
                  </a:txBody>
                  <a:tcPr/>
                </a:tc>
                <a:tc>
                  <a:txBody>
                    <a:bodyPr/>
                    <a:lstStyle/>
                    <a:p>
                      <a:pPr algn="ctr"/>
                      <a:r>
                        <a:rPr lang="es-MX" sz="900" b="0" dirty="0">
                          <a:latin typeface="Arial" panose="020B0604020202020204" pitchFamily="34" charset="0"/>
                          <a:cs typeface="Arial" panose="020B0604020202020204" pitchFamily="34" charset="0"/>
                        </a:rPr>
                        <a:t>3</a:t>
                      </a:r>
                      <a:endParaRPr lang="es-CL" sz="9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dirty="0">
                          <a:latin typeface="Arial" panose="020B0604020202020204" pitchFamily="34" charset="0"/>
                          <a:cs typeface="Arial" panose="020B0604020202020204" pitchFamily="34" charset="0"/>
                        </a:rPr>
                        <a:t>Médica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5093098"/>
                  </a:ext>
                </a:extLst>
              </a:tr>
              <a:tr h="211407">
                <a:tc>
                  <a:txBody>
                    <a:bodyPr/>
                    <a:lstStyle/>
                    <a:p>
                      <a:pPr algn="ctr"/>
                      <a:r>
                        <a:rPr lang="es-MX" sz="900" b="0" dirty="0">
                          <a:solidFill>
                            <a:schemeClr val="bg1"/>
                          </a:solidFill>
                          <a:latin typeface="Arial" panose="020B0604020202020204" pitchFamily="34" charset="0"/>
                          <a:cs typeface="Arial" panose="020B0604020202020204" pitchFamily="34" charset="0"/>
                        </a:rPr>
                        <a:t>3</a:t>
                      </a:r>
                      <a:endParaRPr lang="es-CL" sz="900" b="0" dirty="0">
                        <a:solidFill>
                          <a:schemeClr val="bg1"/>
                        </a:solidFill>
                        <a:latin typeface="Arial" panose="020B0604020202020204" pitchFamily="34" charset="0"/>
                        <a:cs typeface="Arial" panose="020B0604020202020204" pitchFamily="34" charset="0"/>
                      </a:endParaRPr>
                    </a:p>
                  </a:txBody>
                  <a:tcPr>
                    <a:solidFill>
                      <a:srgbClr val="C00000"/>
                    </a:solidFill>
                  </a:tcPr>
                </a:tc>
                <a:tc>
                  <a:txBody>
                    <a:bodyPr/>
                    <a:lstStyle/>
                    <a:p>
                      <a:r>
                        <a:rPr lang="es-CL" sz="900" b="0" i="0" kern="1200" dirty="0">
                          <a:solidFill>
                            <a:schemeClr val="bg1"/>
                          </a:solidFill>
                          <a:effectLst/>
                          <a:latin typeface="Arial" panose="020B0604020202020204" pitchFamily="34" charset="0"/>
                          <a:ea typeface="+mn-ea"/>
                          <a:cs typeface="Arial" panose="020B0604020202020204" pitchFamily="34" charset="0"/>
                        </a:rPr>
                        <a:t>Indicación Médica Para Reevaluación</a:t>
                      </a:r>
                      <a:endParaRPr lang="es-CL" sz="900" b="0" dirty="0">
                        <a:solidFill>
                          <a:schemeClr val="bg1"/>
                        </a:solidFill>
                        <a:latin typeface="Arial" panose="020B0604020202020204" pitchFamily="34" charset="0"/>
                        <a:cs typeface="Arial" panose="020B0604020202020204" pitchFamily="34" charset="0"/>
                      </a:endParaRPr>
                    </a:p>
                  </a:txBody>
                  <a:tcPr>
                    <a:solidFill>
                      <a:srgbClr val="C00000"/>
                    </a:solidFill>
                  </a:tcPr>
                </a:tc>
                <a:tc>
                  <a:txBody>
                    <a:bodyPr/>
                    <a:lstStyle/>
                    <a:p>
                      <a:pPr algn="ctr"/>
                      <a:r>
                        <a:rPr lang="es-MX" sz="900" b="0" dirty="0">
                          <a:solidFill>
                            <a:schemeClr val="bg1"/>
                          </a:solidFill>
                          <a:latin typeface="Arial" panose="020B0604020202020204" pitchFamily="34" charset="0"/>
                          <a:cs typeface="Arial" panose="020B0604020202020204" pitchFamily="34" charset="0"/>
                        </a:rPr>
                        <a:t>3-4</a:t>
                      </a:r>
                      <a:endParaRPr lang="es-CL" sz="900" b="0" dirty="0">
                        <a:solidFill>
                          <a:schemeClr val="bg1"/>
                        </a:solidFill>
                        <a:latin typeface="Arial" panose="020B0604020202020204" pitchFamily="34" charset="0"/>
                        <a:cs typeface="Arial" panose="020B0604020202020204" pitchFamily="34" charset="0"/>
                      </a:endParaRPr>
                    </a:p>
                  </a:txBody>
                  <a:tcPr>
                    <a:solidFill>
                      <a:srgbClr val="C00000"/>
                    </a:solidFill>
                  </a:tcPr>
                </a:tc>
                <a:tc>
                  <a:txBody>
                    <a:bodyPr/>
                    <a:lstStyle/>
                    <a:p>
                      <a:r>
                        <a:rPr lang="es-MX" sz="900" b="0" dirty="0">
                          <a:solidFill>
                            <a:schemeClr val="bg1"/>
                          </a:solidFill>
                          <a:latin typeface="Arial" panose="020B0604020202020204" pitchFamily="34" charset="0"/>
                          <a:cs typeface="Arial" panose="020B0604020202020204" pitchFamily="34" charset="0"/>
                        </a:rPr>
                        <a:t>Administrativa</a:t>
                      </a:r>
                      <a:endParaRPr lang="es-CL" sz="900" b="0" dirty="0">
                        <a:solidFill>
                          <a:schemeClr val="bg1"/>
                        </a:solidFill>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2241775204"/>
                  </a:ext>
                </a:extLst>
              </a:tr>
              <a:tr h="211407">
                <a:tc>
                  <a:txBody>
                    <a:bodyPr/>
                    <a:lstStyle/>
                    <a:p>
                      <a:pPr algn="ctr"/>
                      <a:r>
                        <a:rPr lang="es-MX" sz="900" b="0" dirty="0">
                          <a:latin typeface="Arial" panose="020B0604020202020204" pitchFamily="34" charset="0"/>
                          <a:cs typeface="Arial" panose="020B0604020202020204" pitchFamily="34" charset="0"/>
                        </a:rPr>
                        <a:t>4</a:t>
                      </a:r>
                      <a:endParaRPr lang="es-CL" sz="900" b="0" dirty="0">
                        <a:latin typeface="Arial" panose="020B0604020202020204" pitchFamily="34" charset="0"/>
                        <a:cs typeface="Arial" panose="020B0604020202020204" pitchFamily="34" charset="0"/>
                      </a:endParaRPr>
                    </a:p>
                  </a:txBody>
                  <a:tcPr/>
                </a:tc>
                <a:tc>
                  <a:txBody>
                    <a:bodyPr/>
                    <a:lstStyle/>
                    <a:p>
                      <a:r>
                        <a:rPr lang="es-MX" sz="900" b="0" i="0" kern="1200" dirty="0">
                          <a:solidFill>
                            <a:schemeClr val="dk1"/>
                          </a:solidFill>
                          <a:effectLst/>
                          <a:latin typeface="Arial" panose="020B0604020202020204" pitchFamily="34" charset="0"/>
                          <a:ea typeface="+mn-ea"/>
                          <a:cs typeface="Arial" panose="020B0604020202020204" pitchFamily="34" charset="0"/>
                        </a:rPr>
                        <a:t>Atención Otorgada en el Extra sistema</a:t>
                      </a:r>
                      <a:endParaRPr lang="es-CL" sz="9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900" b="0" dirty="0">
                          <a:effectLst/>
                          <a:latin typeface="Arial" panose="020B0604020202020204" pitchFamily="34" charset="0"/>
                          <a:cs typeface="Arial" panose="020B0604020202020204" pitchFamily="34" charset="0"/>
                        </a:rPr>
                        <a:t>1-2-3-4</a:t>
                      </a:r>
                    </a:p>
                  </a:txBody>
                  <a:tcPr/>
                </a:tc>
                <a:tc>
                  <a:txBody>
                    <a:bodyPr/>
                    <a:lstStyle/>
                    <a:p>
                      <a:r>
                        <a:rPr lang="es-MX" sz="900" b="0" dirty="0">
                          <a:latin typeface="Arial" panose="020B0604020202020204" pitchFamily="34" charset="0"/>
                          <a:cs typeface="Arial" panose="020B0604020202020204" pitchFamily="34" charset="0"/>
                        </a:rPr>
                        <a:t>Administrativa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9977106"/>
                  </a:ext>
                </a:extLst>
              </a:tr>
              <a:tr h="211407">
                <a:tc>
                  <a:txBody>
                    <a:bodyPr/>
                    <a:lstStyle/>
                    <a:p>
                      <a:pPr algn="ctr"/>
                      <a:r>
                        <a:rPr lang="es-MX" sz="900" b="0" dirty="0">
                          <a:latin typeface="Arial" panose="020B0604020202020204" pitchFamily="34" charset="0"/>
                          <a:cs typeface="Arial" panose="020B0604020202020204" pitchFamily="34" charset="0"/>
                        </a:rPr>
                        <a:t>5</a:t>
                      </a:r>
                      <a:endParaRPr lang="es-CL" sz="900" b="0" dirty="0">
                        <a:latin typeface="Arial" panose="020B0604020202020204" pitchFamily="34" charset="0"/>
                        <a:cs typeface="Arial" panose="020B0604020202020204" pitchFamily="34" charset="0"/>
                      </a:endParaRPr>
                    </a:p>
                  </a:txBody>
                  <a:tcPr/>
                </a:tc>
                <a:tc>
                  <a:txBody>
                    <a:bodyPr/>
                    <a:lstStyle/>
                    <a:p>
                      <a:r>
                        <a:rPr lang="es-CL" sz="900" b="0" i="0" kern="1200" dirty="0">
                          <a:solidFill>
                            <a:schemeClr val="dk1"/>
                          </a:solidFill>
                          <a:effectLst/>
                          <a:latin typeface="Arial" panose="020B0604020202020204" pitchFamily="34" charset="0"/>
                          <a:ea typeface="+mn-ea"/>
                          <a:cs typeface="Arial" panose="020B0604020202020204" pitchFamily="34" charset="0"/>
                        </a:rPr>
                        <a:t>No Beneficiario</a:t>
                      </a:r>
                      <a:endParaRPr lang="es-CL" sz="9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dirty="0">
                          <a:latin typeface="Arial" panose="020B0604020202020204" pitchFamily="34" charset="0"/>
                          <a:cs typeface="Arial" panose="020B0604020202020204" pitchFamily="34" charset="0"/>
                        </a:rPr>
                        <a:t>Administrativa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5739310"/>
                  </a:ext>
                </a:extLst>
              </a:tr>
              <a:tr h="211407">
                <a:tc>
                  <a:txBody>
                    <a:bodyPr/>
                    <a:lstStyle/>
                    <a:p>
                      <a:pPr algn="ctr"/>
                      <a:r>
                        <a:rPr lang="es-MX" sz="900" b="0" dirty="0">
                          <a:latin typeface="Arial" panose="020B0604020202020204" pitchFamily="34" charset="0"/>
                          <a:cs typeface="Arial" panose="020B0604020202020204" pitchFamily="34" charset="0"/>
                        </a:rPr>
                        <a:t>6</a:t>
                      </a:r>
                      <a:endParaRPr lang="es-CL" sz="900" b="0" dirty="0">
                        <a:latin typeface="Arial" panose="020B0604020202020204" pitchFamily="34" charset="0"/>
                        <a:cs typeface="Arial" panose="020B0604020202020204" pitchFamily="34" charset="0"/>
                      </a:endParaRPr>
                    </a:p>
                  </a:txBody>
                  <a:tcPr/>
                </a:tc>
                <a:tc>
                  <a:txBody>
                    <a:bodyPr/>
                    <a:lstStyle/>
                    <a:p>
                      <a:r>
                        <a:rPr lang="es-CL" sz="900" b="0" i="0" kern="1200" dirty="0">
                          <a:solidFill>
                            <a:schemeClr val="dk1"/>
                          </a:solidFill>
                          <a:effectLst/>
                          <a:latin typeface="Arial" panose="020B0604020202020204" pitchFamily="34" charset="0"/>
                          <a:ea typeface="+mn-ea"/>
                          <a:cs typeface="Arial" panose="020B0604020202020204" pitchFamily="34" charset="0"/>
                        </a:rPr>
                        <a:t>Renuncia o rechazo voluntario</a:t>
                      </a:r>
                      <a:endParaRPr lang="es-CL" sz="9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dirty="0">
                          <a:latin typeface="Arial" panose="020B0604020202020204" pitchFamily="34" charset="0"/>
                          <a:cs typeface="Arial" panose="020B0604020202020204" pitchFamily="34" charset="0"/>
                        </a:rPr>
                        <a:t>Administrativa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4543992"/>
                  </a:ext>
                </a:extLst>
              </a:tr>
              <a:tr h="211407">
                <a:tc>
                  <a:txBody>
                    <a:bodyPr/>
                    <a:lstStyle/>
                    <a:p>
                      <a:pPr algn="ctr"/>
                      <a:r>
                        <a:rPr lang="es-MX" sz="900" b="0" dirty="0">
                          <a:latin typeface="Arial" panose="020B0604020202020204" pitchFamily="34" charset="0"/>
                          <a:cs typeface="Arial" panose="020B0604020202020204" pitchFamily="34" charset="0"/>
                        </a:rPr>
                        <a:t>7</a:t>
                      </a:r>
                      <a:endParaRPr lang="es-CL" sz="900" b="0" dirty="0">
                        <a:latin typeface="Arial" panose="020B0604020202020204" pitchFamily="34" charset="0"/>
                        <a:cs typeface="Arial" panose="020B0604020202020204" pitchFamily="34" charset="0"/>
                      </a:endParaRPr>
                    </a:p>
                  </a:txBody>
                  <a:tcPr/>
                </a:tc>
                <a:tc>
                  <a:txBody>
                    <a:bodyPr/>
                    <a:lstStyle/>
                    <a:p>
                      <a:r>
                        <a:rPr lang="es-CL" sz="900" b="0" i="0" kern="1200" dirty="0">
                          <a:solidFill>
                            <a:schemeClr val="dk1"/>
                          </a:solidFill>
                          <a:effectLst/>
                          <a:latin typeface="Arial" panose="020B0604020202020204" pitchFamily="34" charset="0"/>
                          <a:ea typeface="+mn-ea"/>
                          <a:cs typeface="Arial" panose="020B0604020202020204" pitchFamily="34" charset="0"/>
                        </a:rPr>
                        <a:t>Recuperación espontánea</a:t>
                      </a:r>
                      <a:endParaRPr lang="es-CL" sz="9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dirty="0">
                          <a:latin typeface="Arial" panose="020B0604020202020204" pitchFamily="34" charset="0"/>
                          <a:cs typeface="Arial" panose="020B0604020202020204" pitchFamily="34" charset="0"/>
                        </a:rPr>
                        <a:t>Administrativa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5602285"/>
                  </a:ext>
                </a:extLst>
              </a:tr>
              <a:tr h="211407">
                <a:tc>
                  <a:txBody>
                    <a:bodyPr/>
                    <a:lstStyle/>
                    <a:p>
                      <a:pPr algn="ctr"/>
                      <a:r>
                        <a:rPr lang="es-MX" sz="900" b="0" dirty="0">
                          <a:latin typeface="Arial" panose="020B0604020202020204" pitchFamily="34" charset="0"/>
                          <a:cs typeface="Arial" panose="020B0604020202020204" pitchFamily="34" charset="0"/>
                        </a:rPr>
                        <a:t>8</a:t>
                      </a:r>
                      <a:endParaRPr lang="es-CL" sz="900" b="0" dirty="0">
                        <a:latin typeface="Arial" panose="020B0604020202020204" pitchFamily="34" charset="0"/>
                        <a:cs typeface="Arial" panose="020B0604020202020204" pitchFamily="34" charset="0"/>
                      </a:endParaRPr>
                    </a:p>
                  </a:txBody>
                  <a:tcPr/>
                </a:tc>
                <a:tc>
                  <a:txBody>
                    <a:bodyPr/>
                    <a:lstStyle/>
                    <a:p>
                      <a:r>
                        <a:rPr lang="es-CL" sz="900" b="0" i="0" kern="1200" dirty="0">
                          <a:solidFill>
                            <a:schemeClr val="dk1"/>
                          </a:solidFill>
                          <a:effectLst/>
                          <a:latin typeface="Arial" panose="020B0604020202020204" pitchFamily="34" charset="0"/>
                          <a:ea typeface="+mn-ea"/>
                          <a:cs typeface="Arial" panose="020B0604020202020204" pitchFamily="34" charset="0"/>
                        </a:rPr>
                        <a:t>Inasistencias</a:t>
                      </a:r>
                      <a:endParaRPr lang="es-CL" sz="9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dirty="0">
                          <a:latin typeface="Arial" panose="020B0604020202020204" pitchFamily="34" charset="0"/>
                          <a:cs typeface="Arial" panose="020B0604020202020204" pitchFamily="34" charset="0"/>
                        </a:rPr>
                        <a:t>Administrativa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0633680"/>
                  </a:ext>
                </a:extLst>
              </a:tr>
              <a:tr h="211407">
                <a:tc>
                  <a:txBody>
                    <a:bodyPr/>
                    <a:lstStyle/>
                    <a:p>
                      <a:pPr algn="ctr"/>
                      <a:r>
                        <a:rPr lang="es-MX" sz="900" b="0" dirty="0">
                          <a:latin typeface="Arial" panose="020B0604020202020204" pitchFamily="34" charset="0"/>
                          <a:cs typeface="Arial" panose="020B0604020202020204" pitchFamily="34" charset="0"/>
                        </a:rPr>
                        <a:t>9</a:t>
                      </a:r>
                      <a:endParaRPr lang="es-CL" sz="900" b="0" dirty="0">
                        <a:latin typeface="Arial" panose="020B0604020202020204" pitchFamily="34" charset="0"/>
                        <a:cs typeface="Arial" panose="020B0604020202020204" pitchFamily="34" charset="0"/>
                      </a:endParaRPr>
                    </a:p>
                  </a:txBody>
                  <a:tcPr/>
                </a:tc>
                <a:tc>
                  <a:txBody>
                    <a:bodyPr/>
                    <a:lstStyle/>
                    <a:p>
                      <a:r>
                        <a:rPr lang="es-CL" sz="900" b="0" i="0" kern="1200" dirty="0">
                          <a:solidFill>
                            <a:schemeClr val="dk1"/>
                          </a:solidFill>
                          <a:effectLst/>
                          <a:latin typeface="Arial" panose="020B0604020202020204" pitchFamily="34" charset="0"/>
                          <a:ea typeface="+mn-ea"/>
                          <a:cs typeface="Arial" panose="020B0604020202020204" pitchFamily="34" charset="0"/>
                        </a:rPr>
                        <a:t>Fallecimiento</a:t>
                      </a:r>
                      <a:endParaRPr lang="es-CL" sz="900" b="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dirty="0">
                          <a:latin typeface="Arial" panose="020B0604020202020204" pitchFamily="34" charset="0"/>
                          <a:cs typeface="Arial" panose="020B0604020202020204" pitchFamily="34" charset="0"/>
                        </a:rPr>
                        <a:t>Administrativa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7008656"/>
                  </a:ext>
                </a:extLst>
              </a:tr>
              <a:tr h="211407">
                <a:tc>
                  <a:txBody>
                    <a:bodyPr/>
                    <a:lstStyle/>
                    <a:p>
                      <a:pPr algn="ctr"/>
                      <a:r>
                        <a:rPr lang="es-MX" sz="900" b="0" dirty="0">
                          <a:latin typeface="Arial" panose="020B0604020202020204" pitchFamily="34" charset="0"/>
                          <a:cs typeface="Arial" panose="020B0604020202020204" pitchFamily="34" charset="0"/>
                        </a:rPr>
                        <a:t>10</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Solicitud de Indicación Duplicada</a:t>
                      </a:r>
                    </a:p>
                  </a:txBody>
                  <a:tcPr/>
                </a:tc>
                <a:tc>
                  <a:txBody>
                    <a:bodyPr/>
                    <a:lstStyle/>
                    <a:p>
                      <a:pPr algn="ctr" fontAlgn="t"/>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Administrativa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66809474"/>
                  </a:ext>
                </a:extLst>
              </a:tr>
              <a:tr h="211407">
                <a:tc>
                  <a:txBody>
                    <a:bodyPr/>
                    <a:lstStyle/>
                    <a:p>
                      <a:pPr algn="ctr"/>
                      <a:r>
                        <a:rPr lang="es-MX" sz="900" b="0" dirty="0">
                          <a:latin typeface="Arial" panose="020B0604020202020204" pitchFamily="34" charset="0"/>
                          <a:cs typeface="Arial" panose="020B0604020202020204" pitchFamily="34" charset="0"/>
                        </a:rPr>
                        <a:t>11</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Contacto no corresponde</a:t>
                      </a:r>
                    </a:p>
                  </a:txBody>
                  <a:tcPr/>
                </a:tc>
                <a:tc>
                  <a:txBody>
                    <a:bodyPr/>
                    <a:lstStyle/>
                    <a:p>
                      <a:pPr algn="ctr" fontAlgn="t"/>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Administrativa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73804112"/>
                  </a:ext>
                </a:extLst>
              </a:tr>
              <a:tr h="211407">
                <a:tc>
                  <a:txBody>
                    <a:bodyPr/>
                    <a:lstStyle/>
                    <a:p>
                      <a:pPr algn="ctr"/>
                      <a:r>
                        <a:rPr lang="es-MX" sz="900" b="0" dirty="0">
                          <a:latin typeface="Arial" panose="020B0604020202020204" pitchFamily="34" charset="0"/>
                          <a:cs typeface="Arial" panose="020B0604020202020204" pitchFamily="34" charset="0"/>
                        </a:rPr>
                        <a:t>12</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No corresponde realizar cirugía</a:t>
                      </a:r>
                    </a:p>
                  </a:txBody>
                  <a:tcPr/>
                </a:tc>
                <a:tc>
                  <a:txBody>
                    <a:bodyPr/>
                    <a:lstStyle/>
                    <a:p>
                      <a:pPr algn="ctr" fontAlgn="t"/>
                      <a:r>
                        <a:rPr lang="es-CL" sz="900" b="0" dirty="0">
                          <a:effectLst/>
                          <a:latin typeface="Arial" panose="020B0604020202020204" pitchFamily="34" charset="0"/>
                          <a:cs typeface="Arial" panose="020B0604020202020204" pitchFamily="34" charset="0"/>
                        </a:rPr>
                        <a:t>4</a:t>
                      </a:r>
                    </a:p>
                  </a:txBody>
                  <a:tcPr/>
                </a:tc>
                <a:tc>
                  <a:txBody>
                    <a:bodyPr/>
                    <a:lstStyle/>
                    <a:p>
                      <a:r>
                        <a:rPr lang="es-MX" sz="900" b="0" dirty="0">
                          <a:latin typeface="Arial" panose="020B0604020202020204" pitchFamily="34" charset="0"/>
                          <a:cs typeface="Arial" panose="020B0604020202020204" pitchFamily="34" charset="0"/>
                        </a:rPr>
                        <a:t>Médica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6366685"/>
                  </a:ext>
                </a:extLst>
              </a:tr>
              <a:tr h="211407">
                <a:tc>
                  <a:txBody>
                    <a:bodyPr/>
                    <a:lstStyle/>
                    <a:p>
                      <a:pPr algn="ctr"/>
                      <a:r>
                        <a:rPr lang="es-MX" sz="900" b="0" dirty="0">
                          <a:latin typeface="Arial" panose="020B0604020202020204" pitchFamily="34" charset="0"/>
                          <a:cs typeface="Arial" panose="020B0604020202020204" pitchFamily="34" charset="0"/>
                        </a:rPr>
                        <a:t>13</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Traslado coordinado</a:t>
                      </a:r>
                    </a:p>
                  </a:txBody>
                  <a:tcPr/>
                </a:tc>
                <a:tc>
                  <a:txBody>
                    <a:bodyPr/>
                    <a:lstStyle/>
                    <a:p>
                      <a:pPr algn="ctr" fontAlgn="t"/>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Administrativa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30262480"/>
                  </a:ext>
                </a:extLst>
              </a:tr>
              <a:tr h="211407">
                <a:tc>
                  <a:txBody>
                    <a:bodyPr/>
                    <a:lstStyle/>
                    <a:p>
                      <a:pPr algn="ctr"/>
                      <a:r>
                        <a:rPr lang="es-MX" sz="900" b="0" dirty="0">
                          <a:latin typeface="Arial" panose="020B0604020202020204" pitchFamily="34" charset="0"/>
                          <a:cs typeface="Arial" panose="020B0604020202020204" pitchFamily="34" charset="0"/>
                        </a:rPr>
                        <a:t>14</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No pertinencia</a:t>
                      </a:r>
                    </a:p>
                  </a:txBody>
                  <a:tcPr/>
                </a:tc>
                <a:tc>
                  <a:txBody>
                    <a:bodyPr/>
                    <a:lstStyle/>
                    <a:p>
                      <a:pPr algn="ctr" fontAlgn="t"/>
                      <a:r>
                        <a:rPr lang="es-CL" sz="900" b="0" dirty="0">
                          <a:effectLst/>
                          <a:latin typeface="Arial" panose="020B0604020202020204" pitchFamily="34" charset="0"/>
                          <a:cs typeface="Arial" panose="020B0604020202020204" pitchFamily="34" charset="0"/>
                        </a:rPr>
                        <a:t>1 - 2 y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Administrativa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4135730"/>
                  </a:ext>
                </a:extLst>
              </a:tr>
              <a:tr h="211407">
                <a:tc>
                  <a:txBody>
                    <a:bodyPr/>
                    <a:lstStyle/>
                    <a:p>
                      <a:pPr algn="ctr"/>
                      <a:r>
                        <a:rPr lang="es-MX" sz="900" b="0" dirty="0">
                          <a:latin typeface="Arial" panose="020B0604020202020204" pitchFamily="34" charset="0"/>
                          <a:cs typeface="Arial" panose="020B0604020202020204" pitchFamily="34" charset="0"/>
                        </a:rPr>
                        <a:t>15</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Error de digitación</a:t>
                      </a:r>
                    </a:p>
                  </a:txBody>
                  <a:tcPr/>
                </a:tc>
                <a:tc>
                  <a:txBody>
                    <a:bodyPr/>
                    <a:lstStyle/>
                    <a:p>
                      <a:pPr algn="ctr" fontAlgn="t"/>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Administrativa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59042575"/>
                  </a:ext>
                </a:extLst>
              </a:tr>
              <a:tr h="211407">
                <a:tc>
                  <a:txBody>
                    <a:bodyPr/>
                    <a:lstStyle/>
                    <a:p>
                      <a:pPr algn="ctr"/>
                      <a:r>
                        <a:rPr lang="es-MX" sz="900" b="0" dirty="0">
                          <a:latin typeface="Arial" panose="020B0604020202020204" pitchFamily="34" charset="0"/>
                          <a:cs typeface="Arial" panose="020B0604020202020204" pitchFamily="34" charset="0"/>
                        </a:rPr>
                        <a:t>16</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Atención por </a:t>
                      </a:r>
                      <a:r>
                        <a:rPr lang="es-CL" sz="900" b="0" dirty="0" err="1">
                          <a:effectLst/>
                          <a:latin typeface="Arial" panose="020B0604020202020204" pitchFamily="34" charset="0"/>
                          <a:cs typeface="Arial" panose="020B0604020202020204" pitchFamily="34" charset="0"/>
                        </a:rPr>
                        <a:t>Resolutividad</a:t>
                      </a:r>
                      <a:endParaRPr lang="es-CL" sz="900" b="0" dirty="0">
                        <a:effectLst/>
                        <a:latin typeface="Arial" panose="020B0604020202020204" pitchFamily="34" charset="0"/>
                        <a:cs typeface="Arial" panose="020B0604020202020204" pitchFamily="34" charset="0"/>
                      </a:endParaRPr>
                    </a:p>
                  </a:txBody>
                  <a:tcPr/>
                </a:tc>
                <a:tc>
                  <a:txBody>
                    <a:bodyPr/>
                    <a:lstStyle/>
                    <a:p>
                      <a:pPr algn="ctr" fontAlgn="t"/>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Médica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84981789"/>
                  </a:ext>
                </a:extLst>
              </a:tr>
              <a:tr h="211407">
                <a:tc>
                  <a:txBody>
                    <a:bodyPr/>
                    <a:lstStyle/>
                    <a:p>
                      <a:pPr algn="ctr"/>
                      <a:r>
                        <a:rPr lang="es-MX" sz="900" b="0" dirty="0">
                          <a:latin typeface="Arial" panose="020B0604020202020204" pitchFamily="34" charset="0"/>
                          <a:cs typeface="Arial" panose="020B0604020202020204" pitchFamily="34" charset="0"/>
                        </a:rPr>
                        <a:t>17</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Atención por Telemedicina</a:t>
                      </a:r>
                    </a:p>
                  </a:txBody>
                  <a:tcPr/>
                </a:tc>
                <a:tc>
                  <a:txBody>
                    <a:bodyPr/>
                    <a:lstStyle/>
                    <a:p>
                      <a:pPr algn="ctr" fontAlgn="t"/>
                      <a:r>
                        <a:rPr lang="es-CL" sz="900" b="0" dirty="0">
                          <a:effectLst/>
                          <a:latin typeface="Arial" panose="020B0604020202020204" pitchFamily="34" charset="0"/>
                          <a:cs typeface="Arial" panose="020B0604020202020204" pitchFamily="34" charset="0"/>
                        </a:rPr>
                        <a:t>1-2-3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Médica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47002419"/>
                  </a:ext>
                </a:extLst>
              </a:tr>
              <a:tr h="211407">
                <a:tc>
                  <a:txBody>
                    <a:bodyPr/>
                    <a:lstStyle/>
                    <a:p>
                      <a:pPr algn="ctr"/>
                      <a:r>
                        <a:rPr lang="es-MX" sz="900" b="0" dirty="0">
                          <a:latin typeface="Arial" panose="020B0604020202020204" pitchFamily="34" charset="0"/>
                          <a:cs typeface="Arial" panose="020B0604020202020204" pitchFamily="34" charset="0"/>
                        </a:rPr>
                        <a:t>18</a:t>
                      </a:r>
                      <a:endParaRPr lang="es-CL" sz="900" b="0" dirty="0">
                        <a:latin typeface="Arial" panose="020B0604020202020204" pitchFamily="34" charset="0"/>
                        <a:cs typeface="Arial" panose="020B0604020202020204" pitchFamily="34" charset="0"/>
                      </a:endParaRPr>
                    </a:p>
                  </a:txBody>
                  <a:tcPr/>
                </a:tc>
                <a:tc>
                  <a:txBody>
                    <a:bodyPr/>
                    <a:lstStyle/>
                    <a:p>
                      <a:pPr fontAlgn="t"/>
                      <a:r>
                        <a:rPr lang="es-MX" sz="900" b="0" dirty="0">
                          <a:effectLst/>
                          <a:latin typeface="Arial" panose="020B0604020202020204" pitchFamily="34" charset="0"/>
                          <a:cs typeface="Arial" panose="020B0604020202020204" pitchFamily="34" charset="0"/>
                        </a:rPr>
                        <a:t>Modificación de la condición clínico- diagnóstica del caso</a:t>
                      </a:r>
                    </a:p>
                  </a:txBody>
                  <a:tcPr/>
                </a:tc>
                <a:tc>
                  <a:txBody>
                    <a:bodyPr/>
                    <a:lstStyle/>
                    <a:p>
                      <a:pPr algn="ctr" fontAlgn="t"/>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Administrativa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52329236"/>
                  </a:ext>
                </a:extLst>
              </a:tr>
              <a:tr h="211407">
                <a:tc>
                  <a:txBody>
                    <a:bodyPr/>
                    <a:lstStyle/>
                    <a:p>
                      <a:pPr algn="ctr"/>
                      <a:r>
                        <a:rPr lang="es-MX" sz="900" b="0" dirty="0">
                          <a:latin typeface="Arial" panose="020B0604020202020204" pitchFamily="34" charset="0"/>
                          <a:cs typeface="Arial" panose="020B0604020202020204" pitchFamily="34" charset="0"/>
                        </a:rPr>
                        <a:t>19</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b="0" dirty="0">
                          <a:effectLst/>
                          <a:latin typeface="Arial" panose="020B0604020202020204" pitchFamily="34" charset="0"/>
                          <a:cs typeface="Arial" panose="020B0604020202020204" pitchFamily="34" charset="0"/>
                        </a:rPr>
                        <a:t>Atención por Hospital Digital</a:t>
                      </a:r>
                    </a:p>
                  </a:txBody>
                  <a:tcPr/>
                </a:tc>
                <a:tc>
                  <a:txBody>
                    <a:bodyPr/>
                    <a:lstStyle/>
                    <a:p>
                      <a:pPr algn="ctr" fontAlgn="t"/>
                      <a:r>
                        <a:rPr lang="es-CL" sz="900" b="0" dirty="0">
                          <a:effectLst/>
                          <a:latin typeface="Arial" panose="020B0604020202020204" pitchFamily="34" charset="0"/>
                          <a:cs typeface="Arial" panose="020B0604020202020204" pitchFamily="34" charset="0"/>
                        </a:rPr>
                        <a:t>1-2-3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dirty="0">
                          <a:latin typeface="Arial" panose="020B0604020202020204" pitchFamily="34" charset="0"/>
                          <a:cs typeface="Arial" panose="020B0604020202020204" pitchFamily="34" charset="0"/>
                        </a:rPr>
                        <a:t>Médica</a:t>
                      </a:r>
                      <a:endParaRPr lang="es-CL"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6844319"/>
                  </a:ext>
                </a:extLst>
              </a:tr>
              <a:tr h="211407">
                <a:tc>
                  <a:txBody>
                    <a:bodyPr/>
                    <a:lstStyle/>
                    <a:p>
                      <a:pPr algn="ctr"/>
                      <a:r>
                        <a:rPr lang="es-MX" sz="900" b="0" dirty="0">
                          <a:solidFill>
                            <a:schemeClr val="bg1"/>
                          </a:solidFill>
                          <a:latin typeface="Arial" panose="020B0604020202020204" pitchFamily="34" charset="0"/>
                          <a:cs typeface="Arial" panose="020B0604020202020204" pitchFamily="34" charset="0"/>
                        </a:rPr>
                        <a:t>20</a:t>
                      </a:r>
                      <a:endParaRPr lang="es-CL" sz="900" b="0" dirty="0">
                        <a:solidFill>
                          <a:schemeClr val="bg1"/>
                        </a:solidFill>
                        <a:latin typeface="Arial" panose="020B0604020202020204" pitchFamily="34" charset="0"/>
                        <a:cs typeface="Arial" panose="020B0604020202020204" pitchFamily="34" charset="0"/>
                      </a:endParaRPr>
                    </a:p>
                  </a:txBody>
                  <a:tcPr>
                    <a:solidFill>
                      <a:srgbClr val="C00000"/>
                    </a:solidFill>
                  </a:tcPr>
                </a:tc>
                <a:tc>
                  <a:txBody>
                    <a:bodyPr/>
                    <a:lstStyle/>
                    <a:p>
                      <a:pPr fontAlgn="t"/>
                      <a:r>
                        <a:rPr lang="es-CL" sz="900" b="0" dirty="0">
                          <a:solidFill>
                            <a:schemeClr val="bg1"/>
                          </a:solidFill>
                          <a:effectLst/>
                          <a:latin typeface="Arial" panose="020B0604020202020204" pitchFamily="34" charset="0"/>
                          <a:cs typeface="Arial" panose="020B0604020202020204" pitchFamily="34" charset="0"/>
                        </a:rPr>
                        <a:t>Postergaciones</a:t>
                      </a:r>
                    </a:p>
                  </a:txBody>
                  <a:tcPr>
                    <a:solidFill>
                      <a:srgbClr val="C00000"/>
                    </a:solidFill>
                  </a:tcPr>
                </a:tc>
                <a:tc>
                  <a:txBody>
                    <a:bodyPr/>
                    <a:lstStyle/>
                    <a:p>
                      <a:pPr algn="ctr" fontAlgn="t"/>
                      <a:r>
                        <a:rPr lang="es-CL" sz="900" b="0" dirty="0">
                          <a:solidFill>
                            <a:schemeClr val="bg1"/>
                          </a:solidFill>
                          <a:effectLst/>
                          <a:latin typeface="Arial" panose="020B0604020202020204" pitchFamily="34" charset="0"/>
                          <a:cs typeface="Arial" panose="020B0604020202020204" pitchFamily="34" charset="0"/>
                        </a:rPr>
                        <a:t>1-2-3-4</a:t>
                      </a: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dirty="0">
                          <a:solidFill>
                            <a:schemeClr val="bg1"/>
                          </a:solidFill>
                          <a:latin typeface="Arial" panose="020B0604020202020204" pitchFamily="34" charset="0"/>
                          <a:cs typeface="Arial" panose="020B0604020202020204" pitchFamily="34" charset="0"/>
                        </a:rPr>
                        <a:t>Administrativa</a:t>
                      </a:r>
                      <a:endParaRPr lang="es-CL" sz="900" b="0" dirty="0">
                        <a:solidFill>
                          <a:schemeClr val="bg1"/>
                        </a:solidFill>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841907557"/>
                  </a:ext>
                </a:extLst>
              </a:tr>
              <a:tr h="211407">
                <a:tc>
                  <a:txBody>
                    <a:bodyPr/>
                    <a:lstStyle/>
                    <a:p>
                      <a:pPr algn="ctr"/>
                      <a:r>
                        <a:rPr lang="es-MX" sz="900" b="0" dirty="0">
                          <a:latin typeface="Arial" panose="020B0604020202020204" pitchFamily="34" charset="0"/>
                          <a:cs typeface="Arial" panose="020B0604020202020204" pitchFamily="34" charset="0"/>
                        </a:rPr>
                        <a:t>99</a:t>
                      </a:r>
                      <a:endParaRPr lang="es-CL" sz="900" b="0" dirty="0">
                        <a:latin typeface="Arial" panose="020B0604020202020204" pitchFamily="34" charset="0"/>
                        <a:cs typeface="Arial" panose="020B0604020202020204" pitchFamily="34" charset="0"/>
                      </a:endParaRPr>
                    </a:p>
                  </a:txBody>
                  <a:tcPr/>
                </a:tc>
                <a:tc>
                  <a:txBody>
                    <a:bodyPr/>
                    <a:lstStyle/>
                    <a:p>
                      <a:pPr fontAlgn="t"/>
                      <a:r>
                        <a:rPr lang="es-CL" sz="900" dirty="0">
                          <a:effectLst/>
                          <a:latin typeface="Arial" panose="020B0604020202020204" pitchFamily="34" charset="0"/>
                          <a:cs typeface="Arial" panose="020B0604020202020204" pitchFamily="34" charset="0"/>
                        </a:rPr>
                        <a:t>Técnico Administrativo Nivel Central</a:t>
                      </a:r>
                    </a:p>
                  </a:txBody>
                  <a:tcPr/>
                </a:tc>
                <a:tc>
                  <a:txBody>
                    <a:bodyPr/>
                    <a:lstStyle/>
                    <a:p>
                      <a:pPr algn="ctr" fontAlgn="t"/>
                      <a:r>
                        <a:rPr lang="es-CL" sz="900" b="0" dirty="0">
                          <a:effectLst/>
                          <a:latin typeface="Arial" panose="020B0604020202020204" pitchFamily="34" charset="0"/>
                          <a:cs typeface="Arial" panose="020B0604020202020204" pitchFamily="34" charset="0"/>
                        </a:rPr>
                        <a:t>1-2-3-4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Administrativa</a:t>
                      </a:r>
                      <a:endParaRPr kumimoji="0" lang="es-CL"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59186448"/>
                  </a:ext>
                </a:extLst>
              </a:tr>
            </a:tbl>
          </a:graphicData>
        </a:graphic>
      </p:graphicFrame>
      <p:graphicFrame>
        <p:nvGraphicFramePr>
          <p:cNvPr id="4" name="Tabla 3">
            <a:extLst>
              <a:ext uri="{FF2B5EF4-FFF2-40B4-BE49-F238E27FC236}">
                <a16:creationId xmlns:a16="http://schemas.microsoft.com/office/drawing/2014/main" id="{111FAEE3-D3CC-5802-6F0C-DB0348459A14}"/>
              </a:ext>
            </a:extLst>
          </p:cNvPr>
          <p:cNvGraphicFramePr>
            <a:graphicFrameLocks noGrp="1"/>
          </p:cNvGraphicFramePr>
          <p:nvPr>
            <p:extLst>
              <p:ext uri="{D42A27DB-BD31-4B8C-83A1-F6EECF244321}">
                <p14:modId xmlns:p14="http://schemas.microsoft.com/office/powerpoint/2010/main" val="3747003578"/>
              </p:ext>
            </p:extLst>
          </p:nvPr>
        </p:nvGraphicFramePr>
        <p:xfrm>
          <a:off x="418167" y="2026622"/>
          <a:ext cx="2350721" cy="2033195"/>
        </p:xfrm>
        <a:graphic>
          <a:graphicData uri="http://schemas.openxmlformats.org/drawingml/2006/table">
            <a:tbl>
              <a:tblPr firstRow="1" bandRow="1">
                <a:tableStyleId>{5C22544A-7EE6-4342-B048-85BDC9FD1C3A}</a:tableStyleId>
              </a:tblPr>
              <a:tblGrid>
                <a:gridCol w="462516">
                  <a:extLst>
                    <a:ext uri="{9D8B030D-6E8A-4147-A177-3AD203B41FA5}">
                      <a16:colId xmlns:a16="http://schemas.microsoft.com/office/drawing/2014/main" val="561900157"/>
                    </a:ext>
                  </a:extLst>
                </a:gridCol>
                <a:gridCol w="1888205">
                  <a:extLst>
                    <a:ext uri="{9D8B030D-6E8A-4147-A177-3AD203B41FA5}">
                      <a16:colId xmlns:a16="http://schemas.microsoft.com/office/drawing/2014/main" val="506116984"/>
                    </a:ext>
                  </a:extLst>
                </a:gridCol>
              </a:tblGrid>
              <a:tr h="455267">
                <a:tc>
                  <a:txBody>
                    <a:bodyPr/>
                    <a:lstStyle/>
                    <a:p>
                      <a:pPr algn="ctr"/>
                      <a:r>
                        <a:rPr lang="es-MX" sz="900" b="0" dirty="0" err="1">
                          <a:latin typeface="Arial" panose="020B0604020202020204" pitchFamily="34" charset="0"/>
                          <a:cs typeface="Arial" panose="020B0604020202020204" pitchFamily="34" charset="0"/>
                        </a:rPr>
                        <a:t>N°</a:t>
                      </a:r>
                      <a:endParaRPr lang="es-CL" sz="900" b="0" dirty="0">
                        <a:latin typeface="Arial" panose="020B0604020202020204" pitchFamily="34" charset="0"/>
                        <a:cs typeface="Arial" panose="020B0604020202020204" pitchFamily="34" charset="0"/>
                      </a:endParaRPr>
                    </a:p>
                  </a:txBody>
                  <a:tcPr anchor="ctr">
                    <a:solidFill>
                      <a:srgbClr val="093C71"/>
                    </a:solidFill>
                  </a:tcPr>
                </a:tc>
                <a:tc>
                  <a:txBody>
                    <a:bodyPr/>
                    <a:lstStyle/>
                    <a:p>
                      <a:pPr algn="ctr"/>
                      <a:r>
                        <a:rPr lang="es-MX" sz="900" b="0" dirty="0">
                          <a:latin typeface="Arial" panose="020B0604020202020204" pitchFamily="34" charset="0"/>
                          <a:cs typeface="Arial" panose="020B0604020202020204" pitchFamily="34" charset="0"/>
                        </a:rPr>
                        <a:t>Tipo</a:t>
                      </a:r>
                      <a:endParaRPr lang="es-CL" sz="900" b="0" dirty="0">
                        <a:latin typeface="Arial" panose="020B0604020202020204" pitchFamily="34" charset="0"/>
                        <a:cs typeface="Arial" panose="020B0604020202020204" pitchFamily="34" charset="0"/>
                      </a:endParaRPr>
                    </a:p>
                  </a:txBody>
                  <a:tcPr anchor="ctr">
                    <a:solidFill>
                      <a:srgbClr val="093C71"/>
                    </a:solidFill>
                  </a:tcPr>
                </a:tc>
                <a:extLst>
                  <a:ext uri="{0D108BD9-81ED-4DB2-BD59-A6C34878D82A}">
                    <a16:rowId xmlns:a16="http://schemas.microsoft.com/office/drawing/2014/main" val="4074869284"/>
                  </a:ext>
                </a:extLst>
              </a:tr>
              <a:tr h="378908">
                <a:tc>
                  <a:txBody>
                    <a:bodyPr/>
                    <a:lstStyle/>
                    <a:p>
                      <a:pPr algn="ctr"/>
                      <a:r>
                        <a:rPr lang="es-MX" sz="900" b="0" dirty="0">
                          <a:latin typeface="Arial" panose="020B0604020202020204" pitchFamily="34" charset="0"/>
                          <a:cs typeface="Arial" panose="020B0604020202020204" pitchFamily="34" charset="0"/>
                        </a:rPr>
                        <a:t>1</a:t>
                      </a:r>
                      <a:endParaRPr lang="es-CL" sz="900" b="0" dirty="0">
                        <a:latin typeface="Arial" panose="020B0604020202020204" pitchFamily="34" charset="0"/>
                        <a:cs typeface="Arial" panose="020B0604020202020204" pitchFamily="34" charset="0"/>
                      </a:endParaRPr>
                    </a:p>
                  </a:txBody>
                  <a:tcPr anchor="ctr"/>
                </a:tc>
                <a:tc>
                  <a:txBody>
                    <a:bodyPr/>
                    <a:lstStyle/>
                    <a:p>
                      <a:pPr algn="ctr"/>
                      <a:r>
                        <a:rPr lang="es-MX" sz="900" b="0" dirty="0">
                          <a:latin typeface="Arial" panose="020B0604020202020204" pitchFamily="34" charset="0"/>
                          <a:cs typeface="Arial" panose="020B0604020202020204" pitchFamily="34" charset="0"/>
                        </a:rPr>
                        <a:t>Consulta Nueva Especialidad</a:t>
                      </a:r>
                      <a:endParaRPr lang="es-CL" sz="9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11393939"/>
                  </a:ext>
                </a:extLst>
              </a:tr>
              <a:tr h="441204">
                <a:tc>
                  <a:txBody>
                    <a:bodyPr/>
                    <a:lstStyle/>
                    <a:p>
                      <a:pPr algn="ctr"/>
                      <a:r>
                        <a:rPr lang="es-MX" sz="900" b="0" dirty="0">
                          <a:latin typeface="Arial" panose="020B0604020202020204" pitchFamily="34" charset="0"/>
                          <a:cs typeface="Arial" panose="020B0604020202020204" pitchFamily="34" charset="0"/>
                        </a:rPr>
                        <a:t>2</a:t>
                      </a:r>
                      <a:endParaRPr lang="es-CL" sz="900" b="0" dirty="0">
                        <a:latin typeface="Arial" panose="020B0604020202020204" pitchFamily="34" charset="0"/>
                        <a:cs typeface="Arial" panose="020B0604020202020204" pitchFamily="34" charset="0"/>
                      </a:endParaRPr>
                    </a:p>
                  </a:txBody>
                  <a:tcPr anchor="ctr"/>
                </a:tc>
                <a:tc>
                  <a:txBody>
                    <a:bodyPr/>
                    <a:lstStyle/>
                    <a:p>
                      <a:pPr algn="ctr"/>
                      <a:r>
                        <a:rPr lang="es-MX" sz="900" b="0" dirty="0">
                          <a:latin typeface="Arial" panose="020B0604020202020204" pitchFamily="34" charset="0"/>
                          <a:cs typeface="Arial" panose="020B0604020202020204" pitchFamily="34" charset="0"/>
                        </a:rPr>
                        <a:t>Consulta Repetida Especialidad</a:t>
                      </a:r>
                      <a:endParaRPr lang="es-CL" sz="9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72502713"/>
                  </a:ext>
                </a:extLst>
              </a:tr>
              <a:tr h="378908">
                <a:tc>
                  <a:txBody>
                    <a:bodyPr/>
                    <a:lstStyle/>
                    <a:p>
                      <a:pPr algn="ctr"/>
                      <a:r>
                        <a:rPr lang="es-MX" sz="900" b="0" dirty="0">
                          <a:latin typeface="Arial" panose="020B0604020202020204" pitchFamily="34" charset="0"/>
                          <a:cs typeface="Arial" panose="020B0604020202020204" pitchFamily="34" charset="0"/>
                        </a:rPr>
                        <a:t>3</a:t>
                      </a:r>
                      <a:endParaRPr lang="es-CL" sz="900" b="0" dirty="0">
                        <a:latin typeface="Arial" panose="020B0604020202020204" pitchFamily="34" charset="0"/>
                        <a:cs typeface="Arial" panose="020B0604020202020204" pitchFamily="34" charset="0"/>
                      </a:endParaRPr>
                    </a:p>
                  </a:txBody>
                  <a:tcPr anchor="ctr"/>
                </a:tc>
                <a:tc>
                  <a:txBody>
                    <a:bodyPr/>
                    <a:lstStyle/>
                    <a:p>
                      <a:pPr algn="ctr"/>
                      <a:r>
                        <a:rPr lang="es-MX" sz="900" b="0" dirty="0">
                          <a:latin typeface="Arial" panose="020B0604020202020204" pitchFamily="34" charset="0"/>
                          <a:cs typeface="Arial" panose="020B0604020202020204" pitchFamily="34" charset="0"/>
                        </a:rPr>
                        <a:t>Procedimiento</a:t>
                      </a:r>
                      <a:endParaRPr lang="es-CL" sz="9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15093098"/>
                  </a:ext>
                </a:extLst>
              </a:tr>
              <a:tr h="378908">
                <a:tc>
                  <a:txBody>
                    <a:bodyPr/>
                    <a:lstStyle/>
                    <a:p>
                      <a:pPr algn="ctr"/>
                      <a:r>
                        <a:rPr lang="es-MX" sz="900" b="0" dirty="0">
                          <a:latin typeface="Arial" panose="020B0604020202020204" pitchFamily="34" charset="0"/>
                          <a:cs typeface="Arial" panose="020B0604020202020204" pitchFamily="34" charset="0"/>
                        </a:rPr>
                        <a:t>4</a:t>
                      </a:r>
                      <a:endParaRPr lang="es-CL" sz="900" b="0" dirty="0">
                        <a:latin typeface="Arial" panose="020B0604020202020204" pitchFamily="34" charset="0"/>
                        <a:cs typeface="Arial" panose="020B0604020202020204" pitchFamily="34" charset="0"/>
                      </a:endParaRPr>
                    </a:p>
                  </a:txBody>
                  <a:tcPr anchor="ctr"/>
                </a:tc>
                <a:tc>
                  <a:txBody>
                    <a:bodyPr/>
                    <a:lstStyle/>
                    <a:p>
                      <a:pPr algn="ctr"/>
                      <a:r>
                        <a:rPr lang="es-MX" sz="900" b="0" dirty="0">
                          <a:latin typeface="Arial" panose="020B0604020202020204" pitchFamily="34" charset="0"/>
                          <a:cs typeface="Arial" panose="020B0604020202020204" pitchFamily="34" charset="0"/>
                        </a:rPr>
                        <a:t>Quirúrgica</a:t>
                      </a:r>
                      <a:endParaRPr lang="es-CL" sz="9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77601787"/>
                  </a:ext>
                </a:extLst>
              </a:tr>
            </a:tbl>
          </a:graphicData>
        </a:graphic>
      </p:graphicFrame>
    </p:spTree>
    <p:extLst>
      <p:ext uri="{BB962C8B-B14F-4D97-AF65-F5344CB8AC3E}">
        <p14:creationId xmlns:p14="http://schemas.microsoft.com/office/powerpoint/2010/main" val="400851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F93CEF-BE68-F0AE-B11A-1A861685570A}"/>
            </a:ext>
          </a:extLst>
        </p:cNvPr>
        <p:cNvGrpSpPr/>
        <p:nvPr/>
      </p:nvGrpSpPr>
      <p:grpSpPr>
        <a:xfrm>
          <a:off x="0" y="0"/>
          <a:ext cx="0" cy="0"/>
          <a:chOff x="0" y="0"/>
          <a:chExt cx="0" cy="0"/>
        </a:xfrm>
      </p:grpSpPr>
      <p:sp>
        <p:nvSpPr>
          <p:cNvPr id="2" name="Título 10">
            <a:extLst>
              <a:ext uri="{FF2B5EF4-FFF2-40B4-BE49-F238E27FC236}">
                <a16:creationId xmlns:a16="http://schemas.microsoft.com/office/drawing/2014/main" id="{D6114DDC-3264-8DB3-961B-007C751C0CD4}"/>
              </a:ext>
            </a:extLst>
          </p:cNvPr>
          <p:cNvSpPr>
            <a:spLocks/>
          </p:cNvSpPr>
          <p:nvPr/>
        </p:nvSpPr>
        <p:spPr bwMode="auto">
          <a:xfrm>
            <a:off x="172228" y="236325"/>
            <a:ext cx="6719639"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200" b="1" dirty="0">
                <a:solidFill>
                  <a:srgbClr val="FFFFFF"/>
                </a:solidFill>
                <a:latin typeface="Arial" panose="020B0604020202020204" pitchFamily="34" charset="0"/>
                <a:cs typeface="Arial" panose="020B0604020202020204" pitchFamily="34" charset="0"/>
                <a:sym typeface="Verdana Bold"/>
              </a:rPr>
              <a:t>Causal 4 – </a:t>
            </a:r>
            <a:r>
              <a:rPr lang="es-ES_tradnl" sz="3200" dirty="0">
                <a:solidFill>
                  <a:srgbClr val="FFFFFF"/>
                </a:solidFill>
                <a:latin typeface="Arial" panose="020B0604020202020204" pitchFamily="34" charset="0"/>
                <a:cs typeface="Arial" panose="020B0604020202020204" pitchFamily="34" charset="0"/>
                <a:sym typeface="Verdana Bold"/>
              </a:rPr>
              <a:t>Atención Extra Sistema</a:t>
            </a:r>
            <a:endParaRPr lang="es-CL" sz="3200" dirty="0">
              <a:solidFill>
                <a:prstClr val="white"/>
              </a:solidFill>
              <a:latin typeface="Arial" panose="020B0604020202020204" pitchFamily="34" charset="0"/>
              <a:cs typeface="Arial" panose="020B0604020202020204" pitchFamily="34" charset="0"/>
            </a:endParaRPr>
          </a:p>
        </p:txBody>
      </p:sp>
      <p:sp>
        <p:nvSpPr>
          <p:cNvPr id="3" name="Marcador de contenido 3">
            <a:extLst>
              <a:ext uri="{FF2B5EF4-FFF2-40B4-BE49-F238E27FC236}">
                <a16:creationId xmlns:a16="http://schemas.microsoft.com/office/drawing/2014/main" id="{F75DB9B1-0DA5-CCA7-DD27-52ACB1C78B9C}"/>
              </a:ext>
            </a:extLst>
          </p:cNvPr>
          <p:cNvSpPr>
            <a:spLocks noGrp="1"/>
          </p:cNvSpPr>
          <p:nvPr>
            <p:ph idx="1"/>
          </p:nvPr>
        </p:nvSpPr>
        <p:spPr>
          <a:xfrm>
            <a:off x="280666" y="1083734"/>
            <a:ext cx="4486067" cy="5173134"/>
          </a:xfrm>
          <a:ln>
            <a:solidFill>
              <a:schemeClr val="tx2"/>
            </a:solidFill>
          </a:ln>
        </p:spPr>
        <p:txBody>
          <a:bodyPr>
            <a:noAutofit/>
          </a:bodyPr>
          <a:lstStyle/>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Causal:		</a:t>
            </a:r>
            <a:r>
              <a:rPr lang="es-MX" sz="700" b="0" i="0" dirty="0">
                <a:solidFill>
                  <a:srgbClr val="212529"/>
                </a:solidFill>
                <a:effectLst/>
                <a:latin typeface="Open Sans" panose="020B0606030504020204" pitchFamily="34" charset="0"/>
              </a:rPr>
              <a:t>Atención Otorgada en el Extra sistema</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Tipo Prestación</a:t>
            </a:r>
            <a:r>
              <a:rPr lang="es-CL" sz="700" dirty="0">
                <a:solidFill>
                  <a:schemeClr val="tx2"/>
                </a:solidFill>
                <a:latin typeface="Arial" panose="020B0604020202020204" pitchFamily="34" charset="0"/>
                <a:cs typeface="Arial" panose="020B0604020202020204" pitchFamily="34" charset="0"/>
              </a:rPr>
              <a:t>:		</a:t>
            </a:r>
            <a:r>
              <a:rPr lang="es-CL" sz="700" b="0" i="0" dirty="0">
                <a:solidFill>
                  <a:schemeClr val="tx2"/>
                </a:solidFill>
                <a:effectLst/>
                <a:latin typeface="Arial" panose="020B0604020202020204" pitchFamily="34" charset="0"/>
                <a:cs typeface="Arial" panose="020B0604020202020204" pitchFamily="34" charset="0"/>
              </a:rPr>
              <a:t>1-2-3-4</a:t>
            </a:r>
            <a:endParaRPr lang="es-CL" sz="700"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Modalidad Atención:		</a:t>
            </a:r>
            <a:r>
              <a:rPr lang="es-CL" sz="700" b="0" i="0" dirty="0">
                <a:solidFill>
                  <a:schemeClr val="tx2"/>
                </a:solidFill>
                <a:effectLst/>
                <a:latin typeface="Arial" panose="020B0604020202020204" pitchFamily="34" charset="0"/>
                <a:cs typeface="Arial" panose="020B0604020202020204" pitchFamily="34" charset="0"/>
              </a:rPr>
              <a:t>Presencial o a Distancia</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Definición</a:t>
            </a:r>
            <a:r>
              <a:rPr lang="es-CL" sz="700" dirty="0">
                <a:solidFill>
                  <a:schemeClr val="tx2"/>
                </a:solidFill>
                <a:latin typeface="Arial" panose="020B0604020202020204" pitchFamily="34" charset="0"/>
                <a:cs typeface="Arial" panose="020B0604020202020204" pitchFamily="34" charset="0"/>
              </a:rPr>
              <a:t>:		</a:t>
            </a:r>
            <a:r>
              <a:rPr lang="es-MX" sz="700" b="0" i="0" dirty="0">
                <a:solidFill>
                  <a:srgbClr val="212529"/>
                </a:solidFill>
                <a:effectLst/>
                <a:latin typeface="Open Sans" panose="020B0606030504020204" pitchFamily="34" charset="0"/>
              </a:rPr>
              <a:t>Corresponde a la atención de Consulta de Especialidad, 		Procedimiento y </a:t>
            </a:r>
            <a:r>
              <a:rPr lang="es-MX" sz="700" b="0" i="0" dirty="0" err="1">
                <a:solidFill>
                  <a:srgbClr val="212529"/>
                </a:solidFill>
                <a:effectLst/>
                <a:latin typeface="Open Sans" panose="020B0606030504020204" pitchFamily="34" charset="0"/>
              </a:rPr>
              <a:t>Examenes</a:t>
            </a:r>
            <a:r>
              <a:rPr lang="es-MX" sz="700" b="0" i="0" dirty="0">
                <a:solidFill>
                  <a:srgbClr val="212529"/>
                </a:solidFill>
                <a:effectLst/>
                <a:latin typeface="Open Sans" panose="020B0606030504020204" pitchFamily="34" charset="0"/>
              </a:rPr>
              <a:t> de Apoyo de Diagnóstico y 		Terapéuticos o Intervención Quirúrgica realizada en un 		establecimiento del </a:t>
            </a:r>
            <a:r>
              <a:rPr lang="es-MX" sz="700" b="0" i="0" dirty="0" err="1">
                <a:solidFill>
                  <a:srgbClr val="212529"/>
                </a:solidFill>
                <a:effectLst/>
                <a:latin typeface="Open Sans" panose="020B0606030504020204" pitchFamily="34" charset="0"/>
              </a:rPr>
              <a:t>extra-sistema</a:t>
            </a:r>
            <a:r>
              <a:rPr lang="es-MX" sz="700" b="0" i="0" dirty="0">
                <a:solidFill>
                  <a:srgbClr val="212529"/>
                </a:solidFill>
                <a:effectLst/>
                <a:latin typeface="Open Sans" panose="020B0606030504020204" pitchFamily="34" charset="0"/>
              </a:rPr>
              <a:t> por iniciativa del usuario 		de satisfacer su demanda por otros medios.</a:t>
            </a:r>
            <a:r>
              <a:rPr lang="es-MX" sz="700" b="0" i="0" dirty="0">
                <a:solidFill>
                  <a:schemeClr val="tx2"/>
                </a:solidFill>
                <a:effectLst/>
                <a:latin typeface="Arial" panose="020B0604020202020204" pitchFamily="34" charset="0"/>
                <a:cs typeface="Arial" panose="020B0604020202020204" pitchFamily="34" charset="0"/>
              </a:rPr>
              <a:t>.</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Fecha salida:		</a:t>
            </a:r>
            <a:r>
              <a:rPr lang="es-MX" sz="700" b="0" i="0" dirty="0">
                <a:solidFill>
                  <a:srgbClr val="212529"/>
                </a:solidFill>
                <a:effectLst/>
                <a:latin typeface="Open Sans" panose="020B0606030504020204" pitchFamily="34" charset="0"/>
              </a:rPr>
              <a:t>Fecha en la que el establecimiento toma conocimiento</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Respaldo</a:t>
            </a:r>
            <a:r>
              <a:rPr lang="es-CL" sz="700" b="1" dirty="0">
                <a:solidFill>
                  <a:schemeClr val="tx2"/>
                </a:solidFill>
                <a:latin typeface="Arial" panose="020B0604020202020204" pitchFamily="34" charset="0"/>
                <a:cs typeface="Arial" panose="020B0604020202020204" pitchFamily="34" charset="0"/>
              </a:rPr>
              <a:t>:		</a:t>
            </a:r>
            <a:r>
              <a:rPr lang="es-MX" sz="700" b="0" i="0" dirty="0">
                <a:solidFill>
                  <a:srgbClr val="212529"/>
                </a:solidFill>
                <a:effectLst/>
                <a:latin typeface="Open Sans" panose="020B0606030504020204" pitchFamily="34" charset="0"/>
              </a:rPr>
              <a:t>Registro del contacto realizado con el usuario o persona 		que lo representa, en el cual se toma conocimiento de la 		atención realizada en el extrasistema. Registro papel o 		digital cumpliendo con el conjunto mínimo básico de datos 		de </a:t>
            </a:r>
            <a:r>
              <a:rPr lang="es-MX" sz="700" b="0" i="0" dirty="0" err="1">
                <a:solidFill>
                  <a:srgbClr val="212529"/>
                </a:solidFill>
                <a:effectLst/>
                <a:latin typeface="Open Sans" panose="020B0606030504020204" pitchFamily="34" charset="0"/>
              </a:rPr>
              <a:t>contactabilidad</a:t>
            </a:r>
            <a:r>
              <a:rPr lang="es-MX" sz="700" b="0" i="0" dirty="0">
                <a:solidFill>
                  <a:srgbClr val="212529"/>
                </a:solidFill>
                <a:effectLst/>
                <a:latin typeface="Open Sans" panose="020B0606030504020204" pitchFamily="34" charset="0"/>
              </a:rPr>
              <a:t>.</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Responsable Respaldo:	</a:t>
            </a:r>
            <a:r>
              <a:rPr lang="es-MX" sz="700" b="0" i="0" dirty="0">
                <a:solidFill>
                  <a:schemeClr val="tx2"/>
                </a:solidFill>
                <a:effectLst/>
                <a:latin typeface="Arial" panose="020B0604020202020204" pitchFamily="34" charset="0"/>
                <a:cs typeface="Arial" panose="020B0604020202020204" pitchFamily="34" charset="0"/>
              </a:rPr>
              <a:t>Administrativo del Establecimiento que informa el contacto</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Responsable de Aplicar Egreso:	</a:t>
            </a:r>
            <a:r>
              <a:rPr lang="es-MX" sz="700" b="0" i="0" dirty="0">
                <a:solidFill>
                  <a:schemeClr val="tx2"/>
                </a:solidFill>
                <a:effectLst/>
                <a:latin typeface="Arial" panose="020B0604020202020204" pitchFamily="34" charset="0"/>
                <a:cs typeface="Arial" panose="020B0604020202020204" pitchFamily="34" charset="0"/>
              </a:rPr>
              <a:t>Administrativo del Establecimiento que Registra el egreso en 		sistema local/SIGTE</a:t>
            </a:r>
            <a:endParaRPr lang="es-MX" sz="700" dirty="0">
              <a:solidFill>
                <a:schemeClr val="tx2"/>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BD4BE09E-9194-DF41-140B-C4EB1D22B652}"/>
              </a:ext>
            </a:extLst>
          </p:cNvPr>
          <p:cNvPicPr>
            <a:picLocks noChangeAspect="1"/>
          </p:cNvPicPr>
          <p:nvPr/>
        </p:nvPicPr>
        <p:blipFill>
          <a:blip r:embed="rId3"/>
          <a:stretch>
            <a:fillRect/>
          </a:stretch>
        </p:blipFill>
        <p:spPr>
          <a:xfrm>
            <a:off x="5000388" y="1545023"/>
            <a:ext cx="3937002" cy="3575427"/>
          </a:xfrm>
          <a:prstGeom prst="rect">
            <a:avLst/>
          </a:prstGeom>
        </p:spPr>
      </p:pic>
      <p:sp>
        <p:nvSpPr>
          <p:cNvPr id="6" name="Rectángulo 5">
            <a:extLst>
              <a:ext uri="{FF2B5EF4-FFF2-40B4-BE49-F238E27FC236}">
                <a16:creationId xmlns:a16="http://schemas.microsoft.com/office/drawing/2014/main" id="{4ECFBC3C-1F61-B5A2-B810-B76B441E7309}"/>
              </a:ext>
            </a:extLst>
          </p:cNvPr>
          <p:cNvSpPr/>
          <p:nvPr/>
        </p:nvSpPr>
        <p:spPr>
          <a:xfrm>
            <a:off x="5461006" y="1811867"/>
            <a:ext cx="355600" cy="11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1CC16C0F-C397-8B3A-6DBB-02981FD6BCCA}"/>
              </a:ext>
            </a:extLst>
          </p:cNvPr>
          <p:cNvSpPr/>
          <p:nvPr/>
        </p:nvSpPr>
        <p:spPr>
          <a:xfrm>
            <a:off x="5469468" y="1989668"/>
            <a:ext cx="1346200" cy="11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33F9203E-F4BF-5342-E64E-D1B0B1E90403}"/>
              </a:ext>
            </a:extLst>
          </p:cNvPr>
          <p:cNvSpPr/>
          <p:nvPr/>
        </p:nvSpPr>
        <p:spPr>
          <a:xfrm>
            <a:off x="6697134" y="3772270"/>
            <a:ext cx="1346200" cy="11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3230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B41B82-D185-D947-604A-E4BBB3A32225}"/>
            </a:ext>
          </a:extLst>
        </p:cNvPr>
        <p:cNvGrpSpPr/>
        <p:nvPr/>
      </p:nvGrpSpPr>
      <p:grpSpPr>
        <a:xfrm>
          <a:off x="0" y="0"/>
          <a:ext cx="0" cy="0"/>
          <a:chOff x="0" y="0"/>
          <a:chExt cx="0" cy="0"/>
        </a:xfrm>
      </p:grpSpPr>
      <p:sp>
        <p:nvSpPr>
          <p:cNvPr id="2" name="Título 10">
            <a:extLst>
              <a:ext uri="{FF2B5EF4-FFF2-40B4-BE49-F238E27FC236}">
                <a16:creationId xmlns:a16="http://schemas.microsoft.com/office/drawing/2014/main" id="{BF0A9822-E546-AD2A-7FB3-472D5D1980D5}"/>
              </a:ext>
            </a:extLst>
          </p:cNvPr>
          <p:cNvSpPr>
            <a:spLocks/>
          </p:cNvSpPr>
          <p:nvPr/>
        </p:nvSpPr>
        <p:spPr bwMode="auto">
          <a:xfrm>
            <a:off x="172228" y="236325"/>
            <a:ext cx="6719639"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200" b="1" dirty="0">
                <a:solidFill>
                  <a:srgbClr val="FFFFFF"/>
                </a:solidFill>
                <a:latin typeface="Arial" panose="020B0604020202020204" pitchFamily="34" charset="0"/>
                <a:cs typeface="Arial" panose="020B0604020202020204" pitchFamily="34" charset="0"/>
                <a:sym typeface="Verdana Bold"/>
              </a:rPr>
              <a:t>Causal 4 – </a:t>
            </a:r>
            <a:r>
              <a:rPr lang="es-ES_tradnl" sz="3200" dirty="0">
                <a:solidFill>
                  <a:srgbClr val="FFFFFF"/>
                </a:solidFill>
                <a:latin typeface="Arial" panose="020B0604020202020204" pitchFamily="34" charset="0"/>
                <a:cs typeface="Arial" panose="020B0604020202020204" pitchFamily="34" charset="0"/>
                <a:sym typeface="Verdana Bold"/>
              </a:rPr>
              <a:t>Atención Extra Sistema</a:t>
            </a:r>
            <a:endParaRPr lang="es-CL" sz="3200" dirty="0">
              <a:solidFill>
                <a:prstClr val="white"/>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908ED0C-F1DC-DB81-B6D9-1453593AF709}"/>
              </a:ext>
            </a:extLst>
          </p:cNvPr>
          <p:cNvPicPr>
            <a:picLocks noChangeAspect="1"/>
          </p:cNvPicPr>
          <p:nvPr/>
        </p:nvPicPr>
        <p:blipFill>
          <a:blip r:embed="rId3"/>
          <a:stretch>
            <a:fillRect/>
          </a:stretch>
        </p:blipFill>
        <p:spPr>
          <a:xfrm>
            <a:off x="172228" y="1109133"/>
            <a:ext cx="4030182" cy="5257800"/>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8" name="Imagen 7">
            <a:extLst>
              <a:ext uri="{FF2B5EF4-FFF2-40B4-BE49-F238E27FC236}">
                <a16:creationId xmlns:a16="http://schemas.microsoft.com/office/drawing/2014/main" id="{5F7640FF-2AC7-06E8-370B-9B730B3ADE71}"/>
              </a:ext>
            </a:extLst>
          </p:cNvPr>
          <p:cNvPicPr>
            <a:picLocks noChangeAspect="1"/>
          </p:cNvPicPr>
          <p:nvPr/>
        </p:nvPicPr>
        <p:blipFill>
          <a:blip r:embed="rId4"/>
          <a:stretch>
            <a:fillRect/>
          </a:stretch>
        </p:blipFill>
        <p:spPr>
          <a:xfrm>
            <a:off x="4572000" y="1109133"/>
            <a:ext cx="4055505" cy="5257800"/>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7696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C2C34C-47B9-4202-61CC-5D8391591FF4}"/>
            </a:ext>
          </a:extLst>
        </p:cNvPr>
        <p:cNvGrpSpPr/>
        <p:nvPr/>
      </p:nvGrpSpPr>
      <p:grpSpPr>
        <a:xfrm>
          <a:off x="0" y="0"/>
          <a:ext cx="0" cy="0"/>
          <a:chOff x="0" y="0"/>
          <a:chExt cx="0" cy="0"/>
        </a:xfrm>
      </p:grpSpPr>
      <p:sp>
        <p:nvSpPr>
          <p:cNvPr id="15" name="Título 10">
            <a:extLst>
              <a:ext uri="{FF2B5EF4-FFF2-40B4-BE49-F238E27FC236}">
                <a16:creationId xmlns:a16="http://schemas.microsoft.com/office/drawing/2014/main" id="{A54458BF-0BC9-EDD4-325E-F11371985F1C}"/>
              </a:ext>
            </a:extLst>
          </p:cNvPr>
          <p:cNvSpPr>
            <a:spLocks/>
          </p:cNvSpPr>
          <p:nvPr/>
        </p:nvSpPr>
        <p:spPr bwMode="auto">
          <a:xfrm>
            <a:off x="172228" y="236325"/>
            <a:ext cx="6719639"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200" b="1" dirty="0">
                <a:solidFill>
                  <a:srgbClr val="FFFFFF"/>
                </a:solidFill>
                <a:latin typeface="Arial" panose="020B0604020202020204" pitchFamily="34" charset="0"/>
                <a:cs typeface="Arial" panose="020B0604020202020204" pitchFamily="34" charset="0"/>
                <a:sym typeface="Verdana Bold"/>
              </a:rPr>
              <a:t>Causal 6 – </a:t>
            </a:r>
            <a:r>
              <a:rPr lang="es-ES_tradnl" sz="3200" dirty="0">
                <a:solidFill>
                  <a:srgbClr val="FFFFFF"/>
                </a:solidFill>
                <a:latin typeface="Arial" panose="020B0604020202020204" pitchFamily="34" charset="0"/>
                <a:cs typeface="Arial" panose="020B0604020202020204" pitchFamily="34" charset="0"/>
                <a:sym typeface="Verdana Bold"/>
              </a:rPr>
              <a:t>Rechazo Voluntario</a:t>
            </a:r>
            <a:endParaRPr lang="es-CL" sz="3200" dirty="0">
              <a:solidFill>
                <a:prstClr val="white"/>
              </a:solidFill>
              <a:latin typeface="Arial" panose="020B0604020202020204" pitchFamily="34" charset="0"/>
              <a:cs typeface="Arial" panose="020B0604020202020204" pitchFamily="34" charset="0"/>
            </a:endParaRPr>
          </a:p>
        </p:txBody>
      </p:sp>
      <p:sp>
        <p:nvSpPr>
          <p:cNvPr id="3" name="Marcador de contenido 3">
            <a:extLst>
              <a:ext uri="{FF2B5EF4-FFF2-40B4-BE49-F238E27FC236}">
                <a16:creationId xmlns:a16="http://schemas.microsoft.com/office/drawing/2014/main" id="{06F8BBBA-804B-92BB-D219-F7CE423F8D0E}"/>
              </a:ext>
            </a:extLst>
          </p:cNvPr>
          <p:cNvSpPr>
            <a:spLocks noGrp="1"/>
          </p:cNvSpPr>
          <p:nvPr>
            <p:ph idx="1"/>
          </p:nvPr>
        </p:nvSpPr>
        <p:spPr>
          <a:xfrm>
            <a:off x="197625" y="956733"/>
            <a:ext cx="4642414" cy="5664942"/>
          </a:xfrm>
          <a:ln>
            <a:solidFill>
              <a:srgbClr val="244E75"/>
            </a:solidFill>
          </a:ln>
        </p:spPr>
        <p:txBody>
          <a:bodyPr>
            <a:noAutofit/>
          </a:bodyPr>
          <a:lstStyle/>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Causal:		</a:t>
            </a:r>
            <a:r>
              <a:rPr lang="es-CL" sz="700" b="0" i="0" dirty="0">
                <a:solidFill>
                  <a:schemeClr val="tx2"/>
                </a:solidFill>
                <a:effectLst/>
                <a:latin typeface="Arial" panose="020B0604020202020204" pitchFamily="34" charset="0"/>
                <a:cs typeface="Arial" panose="020B0604020202020204" pitchFamily="34" charset="0"/>
              </a:rPr>
              <a:t>Renuncia o rechazo voluntario</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Tipo Prestación</a:t>
            </a:r>
            <a:r>
              <a:rPr lang="es-CL" sz="700" dirty="0">
                <a:solidFill>
                  <a:schemeClr val="tx2"/>
                </a:solidFill>
                <a:latin typeface="Arial" panose="020B0604020202020204" pitchFamily="34" charset="0"/>
                <a:cs typeface="Arial" panose="020B0604020202020204" pitchFamily="34" charset="0"/>
              </a:rPr>
              <a:t>:		</a:t>
            </a:r>
            <a:r>
              <a:rPr lang="es-CL" sz="700" b="0" i="0" dirty="0">
                <a:solidFill>
                  <a:schemeClr val="tx2"/>
                </a:solidFill>
                <a:effectLst/>
                <a:latin typeface="Arial" panose="020B0604020202020204" pitchFamily="34" charset="0"/>
                <a:cs typeface="Arial" panose="020B0604020202020204" pitchFamily="34" charset="0"/>
              </a:rPr>
              <a:t>1-2-3-4</a:t>
            </a:r>
            <a:endParaRPr lang="es-CL" sz="700"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Modalidad Atención:		</a:t>
            </a:r>
            <a:r>
              <a:rPr lang="es-CL" sz="700" b="0" i="0" dirty="0">
                <a:solidFill>
                  <a:schemeClr val="tx2"/>
                </a:solidFill>
                <a:effectLst/>
                <a:latin typeface="Arial" panose="020B0604020202020204" pitchFamily="34" charset="0"/>
                <a:cs typeface="Arial" panose="020B0604020202020204" pitchFamily="34" charset="0"/>
              </a:rPr>
              <a:t>Presencial o a Distancia</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Definición</a:t>
            </a:r>
            <a:r>
              <a:rPr lang="es-CL" sz="700" dirty="0">
                <a:solidFill>
                  <a:schemeClr val="tx2"/>
                </a:solidFill>
                <a:latin typeface="Arial" panose="020B0604020202020204" pitchFamily="34" charset="0"/>
                <a:cs typeface="Arial" panose="020B0604020202020204" pitchFamily="34" charset="0"/>
              </a:rPr>
              <a:t>:		</a:t>
            </a:r>
            <a:r>
              <a:rPr lang="es-MX" sz="700" b="0" i="0" dirty="0">
                <a:solidFill>
                  <a:schemeClr val="tx2"/>
                </a:solidFill>
                <a:effectLst/>
                <a:latin typeface="Arial" panose="020B0604020202020204" pitchFamily="34" charset="0"/>
                <a:cs typeface="Arial" panose="020B0604020202020204" pitchFamily="34" charset="0"/>
              </a:rPr>
              <a:t>Corresponde a la renuncia o rechazo a la prestación, 		que realiza el usuario o persona que lo represente.</a:t>
            </a:r>
            <a:endParaRPr lang="es-CL" sz="700"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s-MX" sz="700" b="0" i="0" dirty="0">
                <a:solidFill>
                  <a:schemeClr val="tx2"/>
                </a:solidFill>
                <a:effectLst/>
                <a:latin typeface="Arial" panose="020B0604020202020204" pitchFamily="34" charset="0"/>
                <a:cs typeface="Arial" panose="020B0604020202020204" pitchFamily="34" charset="0"/>
              </a:rPr>
              <a:t>		Consideraciones: Esta causal sólo aplica cuando se 		toma contacto con el usuario y este rechaza en forma 		absoluta la cita </a:t>
            </a:r>
            <a:r>
              <a:rPr lang="es-MX" sz="700" b="0" i="0" dirty="0" err="1">
                <a:solidFill>
                  <a:schemeClr val="tx2"/>
                </a:solidFill>
                <a:effectLst/>
                <a:latin typeface="Arial" panose="020B0604020202020204" pitchFamily="34" charset="0"/>
                <a:cs typeface="Arial" panose="020B0604020202020204" pitchFamily="34" charset="0"/>
              </a:rPr>
              <a:t>disponibilizada</a:t>
            </a:r>
            <a:r>
              <a:rPr lang="es-MX" sz="700" b="0" i="0" dirty="0">
                <a:solidFill>
                  <a:schemeClr val="tx2"/>
                </a:solidFill>
                <a:effectLst/>
                <a:latin typeface="Arial" panose="020B0604020202020204" pitchFamily="34" charset="0"/>
                <a:cs typeface="Arial" panose="020B0604020202020204" pitchFamily="34" charset="0"/>
              </a:rPr>
              <a:t>, sin intensión de parte 		del usuaria en reagendar o postergar, sin otro 		fundamento que de 	aplique otra casual de salida como 		la realizada en el extrasistema o recuperación 		espontánea, como ejemplo. En caso de que el usuario 		decida solicitar una tercera postergación se debe 		informar al usuario que esta tercera postergación 		constituye egreso por rechazo, según normativa 		vigente.</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Fecha salida:		</a:t>
            </a:r>
            <a:r>
              <a:rPr lang="es-MX" sz="700" b="0" i="0" dirty="0">
                <a:solidFill>
                  <a:schemeClr val="tx2"/>
                </a:solidFill>
                <a:effectLst/>
                <a:latin typeface="Arial" panose="020B0604020202020204" pitchFamily="34" charset="0"/>
                <a:cs typeface="Arial" panose="020B0604020202020204" pitchFamily="34" charset="0"/>
              </a:rPr>
              <a:t>Corresponde a la fecha en la cual el usuario o persona 		que lo represente expresa su voluntad.</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Respaldo</a:t>
            </a:r>
            <a:r>
              <a:rPr lang="es-CL" sz="700" b="1" dirty="0">
                <a:solidFill>
                  <a:schemeClr val="tx2"/>
                </a:solidFill>
                <a:latin typeface="Arial" panose="020B0604020202020204" pitchFamily="34" charset="0"/>
                <a:cs typeface="Arial" panose="020B0604020202020204" pitchFamily="34" charset="0"/>
              </a:rPr>
              <a:t>:		</a:t>
            </a:r>
            <a:r>
              <a:rPr lang="es-MX" sz="700" b="0" i="0" dirty="0">
                <a:solidFill>
                  <a:schemeClr val="tx2"/>
                </a:solidFill>
                <a:effectLst/>
                <a:latin typeface="Arial" panose="020B0604020202020204" pitchFamily="34" charset="0"/>
                <a:cs typeface="Arial" panose="020B0604020202020204" pitchFamily="34" charset="0"/>
              </a:rPr>
              <a:t>Registro del contacto realizado con el usuario o 		persona que lo represente, en el cual se toma 		conocimiento de la 	renuncia o rechazo a la atención.</a:t>
            </a:r>
          </a:p>
          <a:p>
            <a:pPr lvl="1" algn="just">
              <a:lnSpc>
                <a:spcPct val="150000"/>
              </a:lnSpc>
            </a:pPr>
            <a:r>
              <a:rPr lang="es-MX" sz="700" b="1" i="0" dirty="0">
                <a:solidFill>
                  <a:schemeClr val="tx2"/>
                </a:solidFill>
                <a:effectLst/>
                <a:latin typeface="Arial" panose="020B0604020202020204" pitchFamily="34" charset="0"/>
                <a:cs typeface="Arial" panose="020B0604020202020204" pitchFamily="34" charset="0"/>
              </a:rPr>
              <a:t>Presencial:</a:t>
            </a:r>
            <a:r>
              <a:rPr lang="es-MX" sz="700" b="0" i="0" dirty="0">
                <a:solidFill>
                  <a:schemeClr val="tx2"/>
                </a:solidFill>
                <a:effectLst/>
                <a:latin typeface="Arial" panose="020B0604020202020204" pitchFamily="34" charset="0"/>
                <a:cs typeface="Arial" panose="020B0604020202020204" pitchFamily="34" charset="0"/>
              </a:rPr>
              <a:t> Documento con la firma del usuario.</a:t>
            </a:r>
          </a:p>
          <a:p>
            <a:pPr lvl="1" algn="just">
              <a:lnSpc>
                <a:spcPct val="150000"/>
              </a:lnSpc>
            </a:pPr>
            <a:r>
              <a:rPr lang="es-MX" sz="700" b="1" i="0" dirty="0">
                <a:solidFill>
                  <a:schemeClr val="tx2"/>
                </a:solidFill>
                <a:effectLst/>
                <a:latin typeface="Arial" panose="020B0604020202020204" pitchFamily="34" charset="0"/>
                <a:cs typeface="Arial" panose="020B0604020202020204" pitchFamily="34" charset="0"/>
              </a:rPr>
              <a:t>No Presencial:</a:t>
            </a:r>
            <a:r>
              <a:rPr lang="es-MX" sz="700" b="0" i="0" dirty="0">
                <a:solidFill>
                  <a:schemeClr val="tx2"/>
                </a:solidFill>
                <a:effectLst/>
                <a:latin typeface="Arial" panose="020B0604020202020204" pitchFamily="34" charset="0"/>
                <a:cs typeface="Arial" panose="020B0604020202020204" pitchFamily="34" charset="0"/>
              </a:rPr>
              <a:t> Registro papel o digital cumpliendo con el conjunto mínimo básico de datos de </a:t>
            </a:r>
            <a:r>
              <a:rPr lang="es-MX" sz="700" b="0" i="0" dirty="0" err="1">
                <a:solidFill>
                  <a:schemeClr val="tx2"/>
                </a:solidFill>
                <a:effectLst/>
                <a:latin typeface="Arial" panose="020B0604020202020204" pitchFamily="34" charset="0"/>
                <a:cs typeface="Arial" panose="020B0604020202020204" pitchFamily="34" charset="0"/>
              </a:rPr>
              <a:t>contactabilidad</a:t>
            </a:r>
            <a:endParaRPr lang="es-MX" sz="700" b="0" i="0" dirty="0">
              <a:solidFill>
                <a:schemeClr val="tx2"/>
              </a:solidFill>
              <a:effectLst/>
              <a:latin typeface="Arial" panose="020B0604020202020204" pitchFamily="34" charset="0"/>
              <a:cs typeface="Arial" panose="020B0604020202020204" pitchFamily="34" charset="0"/>
            </a:endParaRP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Responsable Respaldo:	</a:t>
            </a:r>
            <a:r>
              <a:rPr lang="es-MX" sz="700" b="0" i="0" dirty="0">
                <a:solidFill>
                  <a:schemeClr val="tx2"/>
                </a:solidFill>
                <a:effectLst/>
                <a:latin typeface="Arial" panose="020B0604020202020204" pitchFamily="34" charset="0"/>
                <a:cs typeface="Arial" panose="020B0604020202020204" pitchFamily="34" charset="0"/>
              </a:rPr>
              <a:t>Administrativo del Establecimiento que informa el contacto</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Responsable de Aplicar Egreso:	</a:t>
            </a:r>
            <a:r>
              <a:rPr lang="es-MX" sz="700" b="0" i="0" dirty="0">
                <a:solidFill>
                  <a:schemeClr val="tx2"/>
                </a:solidFill>
                <a:effectLst/>
                <a:latin typeface="Arial" panose="020B0604020202020204" pitchFamily="34" charset="0"/>
                <a:cs typeface="Arial" panose="020B0604020202020204" pitchFamily="34" charset="0"/>
              </a:rPr>
              <a:t>Administrativo del Establecimiento que Registra el egreso en 		sistema local/SIGTE</a:t>
            </a:r>
            <a:endParaRPr lang="es-MX" sz="700" dirty="0">
              <a:solidFill>
                <a:schemeClr val="tx2"/>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B3D6EE42-553F-33EE-54BE-05B4C384D872}"/>
              </a:ext>
            </a:extLst>
          </p:cNvPr>
          <p:cNvPicPr>
            <a:picLocks noChangeAspect="1"/>
          </p:cNvPicPr>
          <p:nvPr/>
        </p:nvPicPr>
        <p:blipFill>
          <a:blip r:embed="rId3"/>
          <a:stretch>
            <a:fillRect/>
          </a:stretch>
        </p:blipFill>
        <p:spPr>
          <a:xfrm>
            <a:off x="5009374" y="1545023"/>
            <a:ext cx="3937002" cy="3575427"/>
          </a:xfrm>
          <a:prstGeom prst="rect">
            <a:avLst/>
          </a:prstGeom>
          <a:ln>
            <a:solidFill>
              <a:schemeClr val="tx2"/>
            </a:solidFill>
          </a:ln>
        </p:spPr>
      </p:pic>
      <p:sp>
        <p:nvSpPr>
          <p:cNvPr id="5" name="Rectángulo 4">
            <a:extLst>
              <a:ext uri="{FF2B5EF4-FFF2-40B4-BE49-F238E27FC236}">
                <a16:creationId xmlns:a16="http://schemas.microsoft.com/office/drawing/2014/main" id="{78D0CD46-C246-0430-4D6F-DA52D7C69F50}"/>
              </a:ext>
            </a:extLst>
          </p:cNvPr>
          <p:cNvSpPr/>
          <p:nvPr/>
        </p:nvSpPr>
        <p:spPr>
          <a:xfrm>
            <a:off x="5461006" y="1811867"/>
            <a:ext cx="355600" cy="11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FFC30D9-1978-946B-2EC3-BB2943096C4E}"/>
              </a:ext>
            </a:extLst>
          </p:cNvPr>
          <p:cNvSpPr/>
          <p:nvPr/>
        </p:nvSpPr>
        <p:spPr>
          <a:xfrm>
            <a:off x="5469468" y="1989668"/>
            <a:ext cx="1346200" cy="11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72E3FD4B-09B0-DE23-E24C-FDB1F83C4663}"/>
              </a:ext>
            </a:extLst>
          </p:cNvPr>
          <p:cNvSpPr/>
          <p:nvPr/>
        </p:nvSpPr>
        <p:spPr>
          <a:xfrm>
            <a:off x="6705601" y="3772270"/>
            <a:ext cx="1346200" cy="11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08784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E9CABAA-7A0B-43C3-83E6-9E64B20356FB}"/>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E04F2712-205D-039C-1782-3B639C158A8F}"/>
              </a:ext>
            </a:extLst>
          </p:cNvPr>
          <p:cNvPicPr>
            <a:picLocks noChangeAspect="1"/>
          </p:cNvPicPr>
          <p:nvPr/>
        </p:nvPicPr>
        <p:blipFill>
          <a:blip r:embed="rId3"/>
          <a:stretch>
            <a:fillRect/>
          </a:stretch>
        </p:blipFill>
        <p:spPr>
          <a:xfrm>
            <a:off x="101589" y="963471"/>
            <a:ext cx="4300820" cy="5646829"/>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5" name="Título 10">
            <a:extLst>
              <a:ext uri="{FF2B5EF4-FFF2-40B4-BE49-F238E27FC236}">
                <a16:creationId xmlns:a16="http://schemas.microsoft.com/office/drawing/2014/main" id="{725AB0FD-41AB-8B07-8051-EDAB3AFF8876}"/>
              </a:ext>
            </a:extLst>
          </p:cNvPr>
          <p:cNvSpPr>
            <a:spLocks/>
          </p:cNvSpPr>
          <p:nvPr/>
        </p:nvSpPr>
        <p:spPr bwMode="auto">
          <a:xfrm>
            <a:off x="101589" y="193992"/>
            <a:ext cx="6934212"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200" b="1" dirty="0">
                <a:solidFill>
                  <a:srgbClr val="FFFFFF"/>
                </a:solidFill>
                <a:latin typeface="Arial" panose="020B0604020202020204" pitchFamily="34" charset="0"/>
                <a:cs typeface="Arial" panose="020B0604020202020204" pitchFamily="34" charset="0"/>
                <a:sym typeface="Verdana Bold"/>
              </a:rPr>
              <a:t>Causal 6 – </a:t>
            </a:r>
            <a:r>
              <a:rPr lang="es-ES_tradnl" sz="3200" dirty="0">
                <a:solidFill>
                  <a:srgbClr val="FFFFFF"/>
                </a:solidFill>
                <a:latin typeface="Arial" panose="020B0604020202020204" pitchFamily="34" charset="0"/>
                <a:cs typeface="Arial" panose="020B0604020202020204" pitchFamily="34" charset="0"/>
                <a:sym typeface="Verdana Bold"/>
              </a:rPr>
              <a:t>Rechazo Voluntario</a:t>
            </a:r>
            <a:endParaRPr lang="es-CL" sz="3200" dirty="0">
              <a:solidFill>
                <a:prstClr val="white"/>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AC6FB51E-274C-61A4-2827-10407A9B7EDE}"/>
              </a:ext>
            </a:extLst>
          </p:cNvPr>
          <p:cNvPicPr>
            <a:picLocks noChangeAspect="1"/>
          </p:cNvPicPr>
          <p:nvPr/>
        </p:nvPicPr>
        <p:blipFill>
          <a:blip r:embed="rId4"/>
          <a:stretch>
            <a:fillRect/>
          </a:stretch>
        </p:blipFill>
        <p:spPr>
          <a:xfrm>
            <a:off x="4572000" y="963471"/>
            <a:ext cx="4334357" cy="5646829"/>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2894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187DD9-649C-54EF-7F4C-A986FF6E5653}"/>
            </a:ext>
          </a:extLst>
        </p:cNvPr>
        <p:cNvGrpSpPr/>
        <p:nvPr/>
      </p:nvGrpSpPr>
      <p:grpSpPr>
        <a:xfrm>
          <a:off x="0" y="0"/>
          <a:ext cx="0" cy="0"/>
          <a:chOff x="0" y="0"/>
          <a:chExt cx="0" cy="0"/>
        </a:xfrm>
      </p:grpSpPr>
      <p:sp>
        <p:nvSpPr>
          <p:cNvPr id="2" name="Título 10">
            <a:extLst>
              <a:ext uri="{FF2B5EF4-FFF2-40B4-BE49-F238E27FC236}">
                <a16:creationId xmlns:a16="http://schemas.microsoft.com/office/drawing/2014/main" id="{D64AF751-ADE1-07A1-818B-0F90A395438F}"/>
              </a:ext>
            </a:extLst>
          </p:cNvPr>
          <p:cNvSpPr>
            <a:spLocks/>
          </p:cNvSpPr>
          <p:nvPr/>
        </p:nvSpPr>
        <p:spPr bwMode="auto">
          <a:xfrm>
            <a:off x="172228" y="236325"/>
            <a:ext cx="6922839" cy="649287"/>
          </a:xfrm>
          <a:prstGeom prst="rect">
            <a:avLst/>
          </a:prstGeom>
          <a:solidFill>
            <a:srgbClr val="093C71"/>
          </a:solidFill>
          <a:ln>
            <a:solidFill>
              <a:srgbClr val="244E75"/>
            </a:solidFill>
            <a:headEnd/>
            <a:tailEnd/>
          </a:ln>
        </p:spPr>
        <p:style>
          <a:lnRef idx="3">
            <a:schemeClr val="lt1"/>
          </a:lnRef>
          <a:fillRef idx="1">
            <a:schemeClr val="accent1"/>
          </a:fillRef>
          <a:effectRef idx="1">
            <a:schemeClr val="accent1"/>
          </a:effectRef>
          <a:fontRef idx="minor">
            <a:schemeClr val="lt1"/>
          </a:fontRef>
        </p:style>
        <p:txBody>
          <a:bodyPr anchor="ctr"/>
          <a:lstStyle/>
          <a:p>
            <a:pPr marL="342900" indent="-342900" algn="ctr" defTabSz="914400">
              <a:spcBef>
                <a:spcPct val="10000"/>
              </a:spcBef>
              <a:defRPr/>
            </a:pPr>
            <a:r>
              <a:rPr lang="es-ES_tradnl" sz="3000" b="1" dirty="0">
                <a:solidFill>
                  <a:srgbClr val="FFFFFF"/>
                </a:solidFill>
                <a:latin typeface="Arial" panose="020B0604020202020204" pitchFamily="34" charset="0"/>
                <a:cs typeface="Arial" panose="020B0604020202020204" pitchFamily="34" charset="0"/>
                <a:sym typeface="Verdana Bold"/>
              </a:rPr>
              <a:t>Causal 11 – </a:t>
            </a:r>
            <a:r>
              <a:rPr lang="es-ES_tradnl" sz="3000" dirty="0">
                <a:solidFill>
                  <a:srgbClr val="FFFFFF"/>
                </a:solidFill>
                <a:latin typeface="Arial" panose="020B0604020202020204" pitchFamily="34" charset="0"/>
                <a:cs typeface="Arial" panose="020B0604020202020204" pitchFamily="34" charset="0"/>
                <a:sym typeface="Verdana Bold"/>
              </a:rPr>
              <a:t>Contacto No Corresponde</a:t>
            </a:r>
            <a:endParaRPr lang="es-CL" sz="3000" dirty="0">
              <a:solidFill>
                <a:prstClr val="white"/>
              </a:solidFill>
              <a:latin typeface="Arial" panose="020B0604020202020204" pitchFamily="34" charset="0"/>
              <a:cs typeface="Arial" panose="020B0604020202020204" pitchFamily="34" charset="0"/>
            </a:endParaRPr>
          </a:p>
        </p:txBody>
      </p:sp>
      <p:sp>
        <p:nvSpPr>
          <p:cNvPr id="3" name="Marcador de contenido 3">
            <a:extLst>
              <a:ext uri="{FF2B5EF4-FFF2-40B4-BE49-F238E27FC236}">
                <a16:creationId xmlns:a16="http://schemas.microsoft.com/office/drawing/2014/main" id="{97AA7617-24EA-0707-E463-E1215A6E7BC3}"/>
              </a:ext>
            </a:extLst>
          </p:cNvPr>
          <p:cNvSpPr>
            <a:spLocks noGrp="1"/>
          </p:cNvSpPr>
          <p:nvPr>
            <p:ph idx="1"/>
          </p:nvPr>
        </p:nvSpPr>
        <p:spPr>
          <a:xfrm>
            <a:off x="314534" y="1011623"/>
            <a:ext cx="4553801" cy="5130800"/>
          </a:xfrm>
          <a:ln>
            <a:solidFill>
              <a:schemeClr val="tx2"/>
            </a:solidFill>
          </a:ln>
        </p:spPr>
        <p:txBody>
          <a:bodyPr>
            <a:noAutofit/>
          </a:bodyPr>
          <a:lstStyle/>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Causal:		</a:t>
            </a:r>
            <a:r>
              <a:rPr lang="es-CL" sz="700" b="0" i="0" dirty="0">
                <a:solidFill>
                  <a:srgbClr val="212529"/>
                </a:solidFill>
                <a:effectLst/>
                <a:latin typeface="Open Sans" panose="020B0606030504020204" pitchFamily="34" charset="0"/>
              </a:rPr>
              <a:t>Contacto no corresponde</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Tipo Prestación</a:t>
            </a:r>
            <a:r>
              <a:rPr lang="es-CL" sz="700" dirty="0">
                <a:solidFill>
                  <a:schemeClr val="tx2"/>
                </a:solidFill>
                <a:latin typeface="Arial" panose="020B0604020202020204" pitchFamily="34" charset="0"/>
                <a:cs typeface="Arial" panose="020B0604020202020204" pitchFamily="34" charset="0"/>
              </a:rPr>
              <a:t>:		</a:t>
            </a:r>
            <a:r>
              <a:rPr lang="es-CL" sz="700" b="0" i="0" dirty="0">
                <a:solidFill>
                  <a:schemeClr val="tx2"/>
                </a:solidFill>
                <a:effectLst/>
                <a:latin typeface="Arial" panose="020B0604020202020204" pitchFamily="34" charset="0"/>
                <a:cs typeface="Arial" panose="020B0604020202020204" pitchFamily="34" charset="0"/>
              </a:rPr>
              <a:t>1-2-3-4</a:t>
            </a:r>
            <a:endParaRPr lang="es-CL" sz="700" dirty="0">
              <a:solidFill>
                <a:schemeClr val="tx2"/>
              </a:solidFill>
              <a:latin typeface="Arial" panose="020B0604020202020204" pitchFamily="34" charset="0"/>
              <a:cs typeface="Arial" panose="020B0604020202020204" pitchFamily="34" charset="0"/>
            </a:endParaRP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Modalidad Atención:		</a:t>
            </a:r>
            <a:r>
              <a:rPr lang="es-CL" sz="700" b="0" i="0" dirty="0">
                <a:solidFill>
                  <a:srgbClr val="212529"/>
                </a:solidFill>
                <a:effectLst/>
                <a:latin typeface="Open Sans" panose="020B0606030504020204" pitchFamily="34" charset="0"/>
              </a:rPr>
              <a:t>Presencial o N/A</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Definición</a:t>
            </a:r>
            <a:r>
              <a:rPr lang="es-CL" sz="700" dirty="0">
                <a:solidFill>
                  <a:schemeClr val="tx2"/>
                </a:solidFill>
                <a:latin typeface="Arial" panose="020B0604020202020204" pitchFamily="34" charset="0"/>
                <a:cs typeface="Arial" panose="020B0604020202020204" pitchFamily="34" charset="0"/>
              </a:rPr>
              <a:t>:		</a:t>
            </a:r>
            <a:r>
              <a:rPr lang="es-MX" sz="700" b="0" i="0" dirty="0">
                <a:solidFill>
                  <a:srgbClr val="212529"/>
                </a:solidFill>
                <a:effectLst/>
                <a:latin typeface="Open Sans" panose="020B0606030504020204" pitchFamily="34" charset="0"/>
              </a:rPr>
              <a:t>Corresponde a la imposibilidad de ubicar al usuario en los 		medios de contactos entregados por este u otros vinculados 		familiarmente al usuario</a:t>
            </a:r>
          </a:p>
          <a:p>
            <a:pPr marL="0" indent="0" algn="just">
              <a:lnSpc>
                <a:spcPct val="150000"/>
              </a:lnSpc>
              <a:buNone/>
            </a:pPr>
            <a:r>
              <a:rPr lang="es-MX" sz="700" b="0" i="0" dirty="0">
                <a:solidFill>
                  <a:srgbClr val="212529"/>
                </a:solidFill>
                <a:effectLst/>
                <a:latin typeface="Open Sans" panose="020B0606030504020204" pitchFamily="34" charset="0"/>
              </a:rPr>
              <a:t>		Resguardar la existencia de los respaldos de todas las 		acciones oficiales de </a:t>
            </a:r>
            <a:r>
              <a:rPr lang="es-MX" sz="700" b="0" i="0" dirty="0" err="1">
                <a:solidFill>
                  <a:srgbClr val="212529"/>
                </a:solidFill>
                <a:effectLst/>
                <a:latin typeface="Open Sans" panose="020B0606030504020204" pitchFamily="34" charset="0"/>
              </a:rPr>
              <a:t>contactabilidad</a:t>
            </a:r>
            <a:r>
              <a:rPr lang="es-MX" sz="700" b="0" i="0" dirty="0">
                <a:solidFill>
                  <a:srgbClr val="212529"/>
                </a:solidFill>
                <a:effectLst/>
                <a:latin typeface="Open Sans" panose="020B0606030504020204" pitchFamily="34" charset="0"/>
              </a:rPr>
              <a:t> realizadas: 		Llamado telefónico, rescate domiciliario, carta certificada y 		llamado radial. Para esta causal el llamado telefónico debe 		realizarse en distinto horarios y días de la semana, pero el no 		éxito de ellos no constituye egreso.</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Fecha salida:		</a:t>
            </a:r>
            <a:r>
              <a:rPr lang="es-MX" sz="700" b="0" i="0" dirty="0">
                <a:solidFill>
                  <a:srgbClr val="212529"/>
                </a:solidFill>
                <a:effectLst/>
                <a:latin typeface="Open Sans" panose="020B0606030504020204" pitchFamily="34" charset="0"/>
              </a:rPr>
              <a:t>Fecha de verificación del fracaso de la </a:t>
            </a:r>
            <a:r>
              <a:rPr lang="es-MX" sz="700" b="0" i="0" dirty="0" err="1">
                <a:solidFill>
                  <a:srgbClr val="212529"/>
                </a:solidFill>
                <a:effectLst/>
                <a:latin typeface="Open Sans" panose="020B0606030504020204" pitchFamily="34" charset="0"/>
              </a:rPr>
              <a:t>contactabilidad</a:t>
            </a:r>
            <a:r>
              <a:rPr lang="es-MX" sz="700" b="0" i="0" dirty="0">
                <a:solidFill>
                  <a:srgbClr val="212529"/>
                </a:solidFill>
                <a:effectLst/>
                <a:latin typeface="Open Sans" panose="020B0606030504020204" pitchFamily="34" charset="0"/>
              </a:rPr>
              <a:t> a 		través del rescate domiciliario, llamado radial y carta 		certificada.</a:t>
            </a:r>
          </a:p>
          <a:p>
            <a:pPr marL="0" indent="0" algn="l">
              <a:buNone/>
            </a:pPr>
            <a:r>
              <a:rPr lang="es-CL" sz="700" b="1" i="0" dirty="0">
                <a:solidFill>
                  <a:schemeClr val="tx2"/>
                </a:solidFill>
                <a:effectLst/>
                <a:latin typeface="Arial" panose="020B0604020202020204" pitchFamily="34" charset="0"/>
                <a:cs typeface="Arial" panose="020B0604020202020204" pitchFamily="34" charset="0"/>
              </a:rPr>
              <a:t>Respaldo</a:t>
            </a:r>
            <a:r>
              <a:rPr lang="es-CL" sz="700" b="1" dirty="0">
                <a:solidFill>
                  <a:schemeClr val="tx2"/>
                </a:solidFill>
                <a:latin typeface="Arial" panose="020B0604020202020204" pitchFamily="34" charset="0"/>
                <a:cs typeface="Arial" panose="020B0604020202020204" pitchFamily="34" charset="0"/>
              </a:rPr>
              <a:t>:		</a:t>
            </a:r>
            <a:r>
              <a:rPr lang="es-CL" sz="700" b="0" i="0" dirty="0">
                <a:solidFill>
                  <a:srgbClr val="212529"/>
                </a:solidFill>
                <a:effectLst/>
                <a:latin typeface="Open Sans" panose="020B0606030504020204" pitchFamily="34" charset="0"/>
              </a:rPr>
              <a:t>Reporte de datos de contacto inválidos o inexistentes, 		soporte digital o papel:</a:t>
            </a:r>
          </a:p>
          <a:p>
            <a:pPr marL="457200" lvl="1" indent="0">
              <a:buNone/>
            </a:pPr>
            <a:r>
              <a:rPr lang="es-CL" sz="700" b="0" i="0" dirty="0">
                <a:solidFill>
                  <a:srgbClr val="212529"/>
                </a:solidFill>
                <a:effectLst/>
                <a:latin typeface="Open Sans" panose="020B0606030504020204" pitchFamily="34" charset="0"/>
              </a:rPr>
              <a:t>		1.- En caso de rescates domiciliarios (bitácora de móvil y 		formulario de rescate)</a:t>
            </a:r>
          </a:p>
          <a:p>
            <a:pPr marL="457200" lvl="1" indent="0">
              <a:buNone/>
            </a:pPr>
            <a:r>
              <a:rPr lang="es-CL" sz="700" b="0" i="0" dirty="0">
                <a:solidFill>
                  <a:srgbClr val="212529"/>
                </a:solidFill>
                <a:effectLst/>
                <a:latin typeface="Open Sans" panose="020B0606030504020204" pitchFamily="34" charset="0"/>
              </a:rPr>
              <a:t>		2.-Cartas certificadas (comprobante de correo)</a:t>
            </a:r>
          </a:p>
          <a:p>
            <a:pPr marL="457200" lvl="1" indent="0">
              <a:buNone/>
            </a:pPr>
            <a:r>
              <a:rPr lang="es-CL" sz="700" b="0" i="0" dirty="0">
                <a:solidFill>
                  <a:srgbClr val="212529"/>
                </a:solidFill>
                <a:effectLst/>
                <a:latin typeface="Open Sans" panose="020B0606030504020204" pitchFamily="34" charset="0"/>
              </a:rPr>
              <a:t>		3.- Contacto Radial grabación y registro en bitácora o 		antecedentes emitidos.</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Responsable Respaldo:	</a:t>
            </a:r>
            <a:r>
              <a:rPr lang="es-MX" sz="700" b="0" i="0" dirty="0">
                <a:solidFill>
                  <a:srgbClr val="212529"/>
                </a:solidFill>
                <a:effectLst/>
                <a:latin typeface="Open Sans" panose="020B0606030504020204" pitchFamily="34" charset="0"/>
              </a:rPr>
              <a:t>Profesional o Administrativo del Establecimiento que 		gestionaron último respaldo</a:t>
            </a:r>
          </a:p>
          <a:p>
            <a:pPr marL="0" indent="0" algn="just">
              <a:lnSpc>
                <a:spcPct val="150000"/>
              </a:lnSpc>
              <a:buNone/>
            </a:pPr>
            <a:r>
              <a:rPr lang="es-CL" sz="700" b="1" i="0" dirty="0">
                <a:solidFill>
                  <a:schemeClr val="tx2"/>
                </a:solidFill>
                <a:effectLst/>
                <a:latin typeface="Arial" panose="020B0604020202020204" pitchFamily="34" charset="0"/>
                <a:cs typeface="Arial" panose="020B0604020202020204" pitchFamily="34" charset="0"/>
              </a:rPr>
              <a:t>Responsable de Aplicar Egreso:	</a:t>
            </a:r>
            <a:r>
              <a:rPr lang="es-MX" sz="700" b="0" i="0" dirty="0">
                <a:solidFill>
                  <a:srgbClr val="212529"/>
                </a:solidFill>
                <a:effectLst/>
                <a:latin typeface="Open Sans" panose="020B0606030504020204" pitchFamily="34" charset="0"/>
              </a:rPr>
              <a:t>Administrativo del Establecimiento que Registra el egreso en 		SIGTE</a:t>
            </a:r>
            <a:endParaRPr lang="es-MX" sz="700" dirty="0">
              <a:solidFill>
                <a:schemeClr val="tx2"/>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884D2321-8203-6254-1354-2F9C82A83BB9}"/>
              </a:ext>
            </a:extLst>
          </p:cNvPr>
          <p:cNvPicPr>
            <a:picLocks noChangeAspect="1"/>
          </p:cNvPicPr>
          <p:nvPr/>
        </p:nvPicPr>
        <p:blipFill>
          <a:blip r:embed="rId3"/>
          <a:stretch>
            <a:fillRect/>
          </a:stretch>
        </p:blipFill>
        <p:spPr>
          <a:xfrm>
            <a:off x="4992439" y="993749"/>
            <a:ext cx="3959089" cy="3575426"/>
          </a:xfrm>
          <a:prstGeom prst="rect">
            <a:avLst/>
          </a:prstGeom>
        </p:spPr>
      </p:pic>
      <p:sp>
        <p:nvSpPr>
          <p:cNvPr id="4" name="Marcador de contenido 3">
            <a:extLst>
              <a:ext uri="{FF2B5EF4-FFF2-40B4-BE49-F238E27FC236}">
                <a16:creationId xmlns:a16="http://schemas.microsoft.com/office/drawing/2014/main" id="{DC2BACED-0130-1F66-A045-E763A3AF4B18}"/>
              </a:ext>
            </a:extLst>
          </p:cNvPr>
          <p:cNvSpPr txBox="1">
            <a:spLocks/>
          </p:cNvSpPr>
          <p:nvPr/>
        </p:nvSpPr>
        <p:spPr>
          <a:xfrm>
            <a:off x="5899505" y="4677313"/>
            <a:ext cx="2144959" cy="1944361"/>
          </a:xfrm>
          <a:prstGeom prst="rect">
            <a:avLst/>
          </a:prstGeom>
          <a:ln>
            <a:solidFill>
              <a:schemeClr val="tx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[Llamados Telefónicos]</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Fonos: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Observaciones: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[Visita Domiciliaria]</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Funcionario: Pedro Medel T.</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Dirección: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- 1° Fecha: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- 2° Fecha: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[Carta Certificada]</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Fecha Envío: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Folio: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Fecha Devolución o Cierre de Caso: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[Llamado Radial]</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Fecha del Aviso: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 Fecha del Egreso según aviso: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[Responsable Egreso]	</a:t>
            </a:r>
          </a:p>
          <a:p>
            <a:pPr marL="0" indent="0" algn="just">
              <a:lnSpc>
                <a:spcPct val="100000"/>
              </a:lnSpc>
              <a:spcBef>
                <a:spcPts val="0"/>
              </a:spcBef>
              <a:buFont typeface="Arial" panose="020B0604020202020204" pitchFamily="34" charset="0"/>
              <a:buNone/>
            </a:pPr>
            <a:r>
              <a:rPr lang="es-MX" sz="700" dirty="0">
                <a:solidFill>
                  <a:schemeClr val="tx2"/>
                </a:solidFill>
                <a:latin typeface="Arial" panose="020B0604020202020204" pitchFamily="34" charset="0"/>
                <a:cs typeface="Arial" panose="020B0604020202020204" pitchFamily="34" charset="0"/>
              </a:rPr>
              <a:t>  -Fecha de Gestión: </a:t>
            </a:r>
          </a:p>
        </p:txBody>
      </p:sp>
      <p:sp>
        <p:nvSpPr>
          <p:cNvPr id="5" name="Rectángulo 4">
            <a:extLst>
              <a:ext uri="{FF2B5EF4-FFF2-40B4-BE49-F238E27FC236}">
                <a16:creationId xmlns:a16="http://schemas.microsoft.com/office/drawing/2014/main" id="{D0810287-15FB-A2C2-2F36-93D7FDC05E79}"/>
              </a:ext>
            </a:extLst>
          </p:cNvPr>
          <p:cNvSpPr/>
          <p:nvPr/>
        </p:nvSpPr>
        <p:spPr>
          <a:xfrm>
            <a:off x="5444067" y="1270000"/>
            <a:ext cx="355600" cy="11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894DAF3D-CB53-6C48-957F-E34D16627792}"/>
              </a:ext>
            </a:extLst>
          </p:cNvPr>
          <p:cNvSpPr/>
          <p:nvPr/>
        </p:nvSpPr>
        <p:spPr>
          <a:xfrm>
            <a:off x="5435600" y="1450104"/>
            <a:ext cx="1346200" cy="11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8" name="Conector: angular 7">
            <a:extLst>
              <a:ext uri="{FF2B5EF4-FFF2-40B4-BE49-F238E27FC236}">
                <a16:creationId xmlns:a16="http://schemas.microsoft.com/office/drawing/2014/main" id="{9FA8F45A-9AA0-F613-38AB-0C7A98A85A99}"/>
              </a:ext>
            </a:extLst>
          </p:cNvPr>
          <p:cNvCxnSpPr>
            <a:cxnSpLocks/>
            <a:endCxn id="4" idx="1"/>
          </p:cNvCxnSpPr>
          <p:nvPr/>
        </p:nvCxnSpPr>
        <p:spPr>
          <a:xfrm rot="5400000">
            <a:off x="4922441" y="4569067"/>
            <a:ext cx="2057491" cy="103362"/>
          </a:xfrm>
          <a:prstGeom prst="bentConnector4">
            <a:avLst>
              <a:gd name="adj1" fmla="val 26375"/>
              <a:gd name="adj2" fmla="val 81264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04794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12050</TotalTime>
  <Words>1385</Words>
  <Application>Microsoft Office PowerPoint</Application>
  <PresentationFormat>Presentación en pantalla (4:3)</PresentationFormat>
  <Paragraphs>192</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Astrid  Rodriguez Ancacura</dc:creator>
  <cp:lastModifiedBy>Pedro Andrés Medel Torres</cp:lastModifiedBy>
  <cp:revision>296</cp:revision>
  <cp:lastPrinted>2024-11-22T12:12:48Z</cp:lastPrinted>
  <dcterms:created xsi:type="dcterms:W3CDTF">2024-07-10T16:13:48Z</dcterms:created>
  <dcterms:modified xsi:type="dcterms:W3CDTF">2024-12-10T19:13:51Z</dcterms:modified>
</cp:coreProperties>
</file>